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7"/>
  </p:notesMasterIdLst>
  <p:handoutMasterIdLst>
    <p:handoutMasterId r:id="rId18"/>
  </p:handoutMasterIdLst>
  <p:sldIdLst>
    <p:sldId id="256" r:id="rId3"/>
    <p:sldId id="273" r:id="rId4"/>
    <p:sldId id="289" r:id="rId5"/>
    <p:sldId id="286" r:id="rId6"/>
    <p:sldId id="282" r:id="rId7"/>
    <p:sldId id="281" r:id="rId8"/>
    <p:sldId id="280" r:id="rId9"/>
    <p:sldId id="283" r:id="rId10"/>
    <p:sldId id="284" r:id="rId11"/>
    <p:sldId id="285" r:id="rId12"/>
    <p:sldId id="279" r:id="rId13"/>
    <p:sldId id="278" r:id="rId14"/>
    <p:sldId id="288" r:id="rId15"/>
    <p:sldId id="287"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144">
          <p15:clr>
            <a:srgbClr val="A4A3A4"/>
          </p15:clr>
        </p15:guide>
        <p15:guide id="5" pos="3839">
          <p15:clr>
            <a:srgbClr val="A4A3A4"/>
          </p15:clr>
        </p15:guide>
        <p15:guide id="6" pos="959">
          <p15:clr>
            <a:srgbClr val="A4A3A4"/>
          </p15:clr>
        </p15:guide>
        <p15:guide id="7" pos="6719">
          <p15:clr>
            <a:srgbClr val="A4A3A4"/>
          </p15:clr>
        </p15:guide>
        <p15:guide id="8" pos="6143">
          <p15:clr>
            <a:srgbClr val="A4A3A4"/>
          </p15:clr>
        </p15:guide>
        <p15:guide id="9" pos="4991">
          <p15:clr>
            <a:srgbClr val="A4A3A4"/>
          </p15:clr>
        </p15:guide>
        <p15:guide id="10" pos="55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5013" autoAdjust="0"/>
  </p:normalViewPr>
  <p:slideViewPr>
    <p:cSldViewPr>
      <p:cViewPr>
        <p:scale>
          <a:sx n="71" d="100"/>
          <a:sy n="71" d="100"/>
        </p:scale>
        <p:origin x="474" y="-96"/>
      </p:cViewPr>
      <p:guideLst>
        <p:guide orient="horz" pos="2160"/>
        <p:guide orient="horz" pos="1200"/>
        <p:guide orient="horz" pos="3888"/>
        <p:guide orient="horz" pos="144"/>
        <p:guide pos="3839"/>
        <p:guide pos="959"/>
        <p:guide pos="6719"/>
        <p:guide pos="6143"/>
        <p:guide pos="4991"/>
        <p:guide pos="5567"/>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B9083-00A4-4954-BB49-E3A24A420C5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A9F6CC20-58CE-45DE-B345-D70860416FF3}">
      <dgm:prSet phldrT="[Texto]" phldr="1"/>
      <dgm:spPr/>
      <dgm:t>
        <a:bodyPr/>
        <a:lstStyle/>
        <a:p>
          <a:endParaRPr lang="es-MX"/>
        </a:p>
      </dgm:t>
    </dgm:pt>
    <dgm:pt modelId="{52BAFF48-4505-40E1-B40B-793125C4D70C}" type="parTrans" cxnId="{EBB51FB9-ACDA-4BD2-A9AE-7DD395E6E973}">
      <dgm:prSet/>
      <dgm:spPr/>
      <dgm:t>
        <a:bodyPr/>
        <a:lstStyle/>
        <a:p>
          <a:endParaRPr lang="es-MX"/>
        </a:p>
      </dgm:t>
    </dgm:pt>
    <dgm:pt modelId="{6EF398CC-B516-4213-869C-B7BEBE6ADC65}" type="sibTrans" cxnId="{EBB51FB9-ACDA-4BD2-A9AE-7DD395E6E973}">
      <dgm:prSet/>
      <dgm:spPr/>
      <dgm:t>
        <a:bodyPr/>
        <a:lstStyle/>
        <a:p>
          <a:endParaRPr lang="es-MX"/>
        </a:p>
      </dgm:t>
    </dgm:pt>
    <dgm:pt modelId="{B6D952E3-9A21-4302-921D-35826AEA20C1}">
      <dgm:prSet phldrT="[Texto]"/>
      <dgm:spPr/>
      <dgm:t>
        <a:bodyPr/>
        <a:lstStyle/>
        <a:p>
          <a:r>
            <a:rPr lang="es-MX" dirty="0" smtClean="0"/>
            <a:t>Flora </a:t>
          </a:r>
          <a:endParaRPr lang="es-MX" dirty="0"/>
        </a:p>
      </dgm:t>
    </dgm:pt>
    <dgm:pt modelId="{3905B659-7B30-4CD6-ABE2-ECFF65713D14}" type="parTrans" cxnId="{1D31ABF7-1B53-4B88-8CFE-BC46FE87A1C3}">
      <dgm:prSet/>
      <dgm:spPr/>
      <dgm:t>
        <a:bodyPr/>
        <a:lstStyle/>
        <a:p>
          <a:endParaRPr lang="es-MX"/>
        </a:p>
      </dgm:t>
    </dgm:pt>
    <dgm:pt modelId="{16F470A5-7495-4DED-808A-620A40F81213}" type="sibTrans" cxnId="{1D31ABF7-1B53-4B88-8CFE-BC46FE87A1C3}">
      <dgm:prSet/>
      <dgm:spPr/>
      <dgm:t>
        <a:bodyPr/>
        <a:lstStyle/>
        <a:p>
          <a:endParaRPr lang="es-MX"/>
        </a:p>
      </dgm:t>
    </dgm:pt>
    <dgm:pt modelId="{060EF624-32E2-4279-8AF2-17DF423461F1}">
      <dgm:prSet phldrT="[Texto]" phldr="1"/>
      <dgm:spPr/>
      <dgm:t>
        <a:bodyPr/>
        <a:lstStyle/>
        <a:p>
          <a:endParaRPr lang="es-MX" dirty="0"/>
        </a:p>
      </dgm:t>
    </dgm:pt>
    <dgm:pt modelId="{B22D30EA-91FF-4508-9568-ED5BDC3BFD40}" type="parTrans" cxnId="{FFA6459C-529D-4EC6-9FF1-180D7BCC56DD}">
      <dgm:prSet/>
      <dgm:spPr/>
      <dgm:t>
        <a:bodyPr/>
        <a:lstStyle/>
        <a:p>
          <a:endParaRPr lang="es-MX"/>
        </a:p>
      </dgm:t>
    </dgm:pt>
    <dgm:pt modelId="{C4606639-9086-4D6E-92DB-8687D1EC4A9F}" type="sibTrans" cxnId="{FFA6459C-529D-4EC6-9FF1-180D7BCC56DD}">
      <dgm:prSet/>
      <dgm:spPr/>
      <dgm:t>
        <a:bodyPr/>
        <a:lstStyle/>
        <a:p>
          <a:endParaRPr lang="es-MX"/>
        </a:p>
      </dgm:t>
    </dgm:pt>
    <dgm:pt modelId="{BA2F2FCC-DEFD-4F3F-996B-84ABAEF5687D}">
      <dgm:prSet phldrT="[Texto]" phldr="1"/>
      <dgm:spPr/>
      <dgm:t>
        <a:bodyPr/>
        <a:lstStyle/>
        <a:p>
          <a:endParaRPr lang="es-MX" dirty="0"/>
        </a:p>
      </dgm:t>
    </dgm:pt>
    <dgm:pt modelId="{39D5DC2A-4F57-4D5E-932B-FF2147C7857B}" type="parTrans" cxnId="{F32C2173-8F6D-4C29-BCCD-29310899B4A7}">
      <dgm:prSet/>
      <dgm:spPr/>
      <dgm:t>
        <a:bodyPr/>
        <a:lstStyle/>
        <a:p>
          <a:endParaRPr lang="es-MX"/>
        </a:p>
      </dgm:t>
    </dgm:pt>
    <dgm:pt modelId="{4315E548-A51A-4A3F-BAB6-B9249A8C2717}" type="sibTrans" cxnId="{F32C2173-8F6D-4C29-BCCD-29310899B4A7}">
      <dgm:prSet/>
      <dgm:spPr/>
      <dgm:t>
        <a:bodyPr/>
        <a:lstStyle/>
        <a:p>
          <a:endParaRPr lang="es-MX"/>
        </a:p>
      </dgm:t>
    </dgm:pt>
    <dgm:pt modelId="{FB0FF56B-02FF-45A8-8AAB-CD805E9E94A3}">
      <dgm:prSet phldrT="[Texto]"/>
      <dgm:spPr/>
      <dgm:t>
        <a:bodyPr/>
        <a:lstStyle/>
        <a:p>
          <a:r>
            <a:rPr lang="es-MX" dirty="0" smtClean="0"/>
            <a:t>Recursos de la superficie terrestre</a:t>
          </a:r>
          <a:endParaRPr lang="es-MX" dirty="0"/>
        </a:p>
      </dgm:t>
    </dgm:pt>
    <dgm:pt modelId="{67FA0517-442B-431B-BCEC-422AF4F96ABD}" type="parTrans" cxnId="{46630967-C223-4204-84CC-A2180B01093B}">
      <dgm:prSet/>
      <dgm:spPr/>
      <dgm:t>
        <a:bodyPr/>
        <a:lstStyle/>
        <a:p>
          <a:endParaRPr lang="es-MX"/>
        </a:p>
      </dgm:t>
    </dgm:pt>
    <dgm:pt modelId="{BB163B0B-0109-49E1-9C37-0612C4509C7E}" type="sibTrans" cxnId="{46630967-C223-4204-84CC-A2180B01093B}">
      <dgm:prSet/>
      <dgm:spPr/>
      <dgm:t>
        <a:bodyPr/>
        <a:lstStyle/>
        <a:p>
          <a:endParaRPr lang="es-MX"/>
        </a:p>
      </dgm:t>
    </dgm:pt>
    <dgm:pt modelId="{37D2F544-7471-4016-8EB3-4487DD751BFB}">
      <dgm:prSet phldrT="[Texto]"/>
      <dgm:spPr/>
      <dgm:t>
        <a:bodyPr/>
        <a:lstStyle/>
        <a:p>
          <a:r>
            <a:rPr lang="es-MX" dirty="0" smtClean="0"/>
            <a:t>Fauna</a:t>
          </a:r>
          <a:endParaRPr lang="es-MX" dirty="0"/>
        </a:p>
      </dgm:t>
    </dgm:pt>
    <dgm:pt modelId="{C26FC4E7-B988-456B-BCC9-B40277D2B382}" type="sibTrans" cxnId="{71B11A41-5601-443E-8AA9-EA457137E383}">
      <dgm:prSet/>
      <dgm:spPr/>
      <dgm:t>
        <a:bodyPr/>
        <a:lstStyle/>
        <a:p>
          <a:endParaRPr lang="es-MX"/>
        </a:p>
      </dgm:t>
    </dgm:pt>
    <dgm:pt modelId="{89595EC3-E4F2-4C5B-BE63-1EB9014033BB}" type="parTrans" cxnId="{71B11A41-5601-443E-8AA9-EA457137E383}">
      <dgm:prSet/>
      <dgm:spPr/>
      <dgm:t>
        <a:bodyPr/>
        <a:lstStyle/>
        <a:p>
          <a:endParaRPr lang="es-MX"/>
        </a:p>
      </dgm:t>
    </dgm:pt>
    <dgm:pt modelId="{D3A4B589-5B71-4D14-B6D3-9775288F7A43}" type="pres">
      <dgm:prSet presAssocID="{14FB9083-00A4-4954-BB49-E3A24A420C5A}" presName="linearFlow" presStyleCnt="0">
        <dgm:presLayoutVars>
          <dgm:dir/>
          <dgm:animLvl val="lvl"/>
          <dgm:resizeHandles val="exact"/>
        </dgm:presLayoutVars>
      </dgm:prSet>
      <dgm:spPr/>
      <dgm:t>
        <a:bodyPr/>
        <a:lstStyle/>
        <a:p>
          <a:endParaRPr lang="es-MX"/>
        </a:p>
      </dgm:t>
    </dgm:pt>
    <dgm:pt modelId="{D35E5849-E52E-4109-B22A-AED63F9BCD50}" type="pres">
      <dgm:prSet presAssocID="{A9F6CC20-58CE-45DE-B345-D70860416FF3}" presName="composite" presStyleCnt="0"/>
      <dgm:spPr/>
    </dgm:pt>
    <dgm:pt modelId="{E6CE6416-F7D8-4E94-9D27-24245C3C206B}" type="pres">
      <dgm:prSet presAssocID="{A9F6CC20-58CE-45DE-B345-D70860416FF3}" presName="parentText" presStyleLbl="alignNode1" presStyleIdx="0" presStyleCnt="3">
        <dgm:presLayoutVars>
          <dgm:chMax val="1"/>
          <dgm:bulletEnabled val="1"/>
        </dgm:presLayoutVars>
      </dgm:prSet>
      <dgm:spPr/>
      <dgm:t>
        <a:bodyPr/>
        <a:lstStyle/>
        <a:p>
          <a:endParaRPr lang="es-MX"/>
        </a:p>
      </dgm:t>
    </dgm:pt>
    <dgm:pt modelId="{66FF0415-EE96-4760-87A0-9BEDFFF5C462}" type="pres">
      <dgm:prSet presAssocID="{A9F6CC20-58CE-45DE-B345-D70860416FF3}" presName="descendantText" presStyleLbl="alignAcc1" presStyleIdx="0" presStyleCnt="3" custLinFactNeighborX="-246" custLinFactNeighborY="-5">
        <dgm:presLayoutVars>
          <dgm:bulletEnabled val="1"/>
        </dgm:presLayoutVars>
      </dgm:prSet>
      <dgm:spPr/>
      <dgm:t>
        <a:bodyPr/>
        <a:lstStyle/>
        <a:p>
          <a:endParaRPr lang="es-MX"/>
        </a:p>
      </dgm:t>
    </dgm:pt>
    <dgm:pt modelId="{8EA4DBF0-5B29-446D-9B29-835B4C60570E}" type="pres">
      <dgm:prSet presAssocID="{6EF398CC-B516-4213-869C-B7BEBE6ADC65}" presName="sp" presStyleCnt="0"/>
      <dgm:spPr/>
    </dgm:pt>
    <dgm:pt modelId="{BEF64B00-66A5-4A26-8B2B-E6EC270A6812}" type="pres">
      <dgm:prSet presAssocID="{060EF624-32E2-4279-8AF2-17DF423461F1}" presName="composite" presStyleCnt="0"/>
      <dgm:spPr/>
    </dgm:pt>
    <dgm:pt modelId="{B5BB8B23-E04F-4942-815E-E3B2E60CAB76}" type="pres">
      <dgm:prSet presAssocID="{060EF624-32E2-4279-8AF2-17DF423461F1}" presName="parentText" presStyleLbl="alignNode1" presStyleIdx="1" presStyleCnt="3">
        <dgm:presLayoutVars>
          <dgm:chMax val="1"/>
          <dgm:bulletEnabled val="1"/>
        </dgm:presLayoutVars>
      </dgm:prSet>
      <dgm:spPr/>
      <dgm:t>
        <a:bodyPr/>
        <a:lstStyle/>
        <a:p>
          <a:endParaRPr lang="es-MX"/>
        </a:p>
      </dgm:t>
    </dgm:pt>
    <dgm:pt modelId="{A5344823-B4F5-4B9D-9A1C-07059C7C2938}" type="pres">
      <dgm:prSet presAssocID="{060EF624-32E2-4279-8AF2-17DF423461F1}" presName="descendantText" presStyleLbl="alignAcc1" presStyleIdx="1" presStyleCnt="3">
        <dgm:presLayoutVars>
          <dgm:bulletEnabled val="1"/>
        </dgm:presLayoutVars>
      </dgm:prSet>
      <dgm:spPr/>
      <dgm:t>
        <a:bodyPr/>
        <a:lstStyle/>
        <a:p>
          <a:endParaRPr lang="es-MX"/>
        </a:p>
      </dgm:t>
    </dgm:pt>
    <dgm:pt modelId="{7553DE2A-2DE8-4B42-AEB2-CF0B0AB6CB27}" type="pres">
      <dgm:prSet presAssocID="{C4606639-9086-4D6E-92DB-8687D1EC4A9F}" presName="sp" presStyleCnt="0"/>
      <dgm:spPr/>
    </dgm:pt>
    <dgm:pt modelId="{38AF7F3D-4412-4662-9E13-843A9C4DE668}" type="pres">
      <dgm:prSet presAssocID="{BA2F2FCC-DEFD-4F3F-996B-84ABAEF5687D}" presName="composite" presStyleCnt="0"/>
      <dgm:spPr/>
    </dgm:pt>
    <dgm:pt modelId="{E6EA3FE2-B919-4BE7-AE25-164C4492ED9E}" type="pres">
      <dgm:prSet presAssocID="{BA2F2FCC-DEFD-4F3F-996B-84ABAEF5687D}" presName="parentText" presStyleLbl="alignNode1" presStyleIdx="2" presStyleCnt="3">
        <dgm:presLayoutVars>
          <dgm:chMax val="1"/>
          <dgm:bulletEnabled val="1"/>
        </dgm:presLayoutVars>
      </dgm:prSet>
      <dgm:spPr/>
      <dgm:t>
        <a:bodyPr/>
        <a:lstStyle/>
        <a:p>
          <a:endParaRPr lang="es-MX"/>
        </a:p>
      </dgm:t>
    </dgm:pt>
    <dgm:pt modelId="{F87263C0-DE11-415C-86C6-1B156CCBB63D}" type="pres">
      <dgm:prSet presAssocID="{BA2F2FCC-DEFD-4F3F-996B-84ABAEF5687D}" presName="descendantText" presStyleLbl="alignAcc1" presStyleIdx="2" presStyleCnt="3">
        <dgm:presLayoutVars>
          <dgm:bulletEnabled val="1"/>
        </dgm:presLayoutVars>
      </dgm:prSet>
      <dgm:spPr/>
      <dgm:t>
        <a:bodyPr/>
        <a:lstStyle/>
        <a:p>
          <a:endParaRPr lang="es-MX"/>
        </a:p>
      </dgm:t>
    </dgm:pt>
  </dgm:ptLst>
  <dgm:cxnLst>
    <dgm:cxn modelId="{F32C2173-8F6D-4C29-BCCD-29310899B4A7}" srcId="{14FB9083-00A4-4954-BB49-E3A24A420C5A}" destId="{BA2F2FCC-DEFD-4F3F-996B-84ABAEF5687D}" srcOrd="2" destOrd="0" parTransId="{39D5DC2A-4F57-4D5E-932B-FF2147C7857B}" sibTransId="{4315E548-A51A-4A3F-BAB6-B9249A8C2717}"/>
    <dgm:cxn modelId="{46630967-C223-4204-84CC-A2180B01093B}" srcId="{BA2F2FCC-DEFD-4F3F-996B-84ABAEF5687D}" destId="{FB0FF56B-02FF-45A8-8AAB-CD805E9E94A3}" srcOrd="0" destOrd="0" parTransId="{67FA0517-442B-431B-BCEC-422AF4F96ABD}" sibTransId="{BB163B0B-0109-49E1-9C37-0612C4509C7E}"/>
    <dgm:cxn modelId="{77F02F09-05AA-4ED4-B023-AF84FB069839}" type="presOf" srcId="{37D2F544-7471-4016-8EB3-4487DD751BFB}" destId="{A5344823-B4F5-4B9D-9A1C-07059C7C2938}" srcOrd="0" destOrd="0" presId="urn:microsoft.com/office/officeart/2005/8/layout/chevron2"/>
    <dgm:cxn modelId="{D13E6C67-601A-4A25-AD7D-DFBD4C408D7B}" type="presOf" srcId="{060EF624-32E2-4279-8AF2-17DF423461F1}" destId="{B5BB8B23-E04F-4942-815E-E3B2E60CAB76}" srcOrd="0" destOrd="0" presId="urn:microsoft.com/office/officeart/2005/8/layout/chevron2"/>
    <dgm:cxn modelId="{802B43E5-1B28-428E-8932-13F04916C1EB}" type="presOf" srcId="{BA2F2FCC-DEFD-4F3F-996B-84ABAEF5687D}" destId="{E6EA3FE2-B919-4BE7-AE25-164C4492ED9E}" srcOrd="0" destOrd="0" presId="urn:microsoft.com/office/officeart/2005/8/layout/chevron2"/>
    <dgm:cxn modelId="{FFA6459C-529D-4EC6-9FF1-180D7BCC56DD}" srcId="{14FB9083-00A4-4954-BB49-E3A24A420C5A}" destId="{060EF624-32E2-4279-8AF2-17DF423461F1}" srcOrd="1" destOrd="0" parTransId="{B22D30EA-91FF-4508-9568-ED5BDC3BFD40}" sibTransId="{C4606639-9086-4D6E-92DB-8687D1EC4A9F}"/>
    <dgm:cxn modelId="{4E655091-12A9-4BDB-8F4D-AEBAC35E357C}" type="presOf" srcId="{B6D952E3-9A21-4302-921D-35826AEA20C1}" destId="{66FF0415-EE96-4760-87A0-9BEDFFF5C462}" srcOrd="0" destOrd="0" presId="urn:microsoft.com/office/officeart/2005/8/layout/chevron2"/>
    <dgm:cxn modelId="{8890DB46-359F-4AFE-8B07-659171DE448D}" type="presOf" srcId="{FB0FF56B-02FF-45A8-8AAB-CD805E9E94A3}" destId="{F87263C0-DE11-415C-86C6-1B156CCBB63D}" srcOrd="0" destOrd="0" presId="urn:microsoft.com/office/officeart/2005/8/layout/chevron2"/>
    <dgm:cxn modelId="{F238D512-1C78-4DF8-BAB1-7565D4DAB216}" type="presOf" srcId="{14FB9083-00A4-4954-BB49-E3A24A420C5A}" destId="{D3A4B589-5B71-4D14-B6D3-9775288F7A43}" srcOrd="0" destOrd="0" presId="urn:microsoft.com/office/officeart/2005/8/layout/chevron2"/>
    <dgm:cxn modelId="{71B11A41-5601-443E-8AA9-EA457137E383}" srcId="{060EF624-32E2-4279-8AF2-17DF423461F1}" destId="{37D2F544-7471-4016-8EB3-4487DD751BFB}" srcOrd="0" destOrd="0" parTransId="{89595EC3-E4F2-4C5B-BE63-1EB9014033BB}" sibTransId="{C26FC4E7-B988-456B-BCC9-B40277D2B382}"/>
    <dgm:cxn modelId="{C52B7700-230A-43DB-A00E-16B78B0DAAD6}" type="presOf" srcId="{A9F6CC20-58CE-45DE-B345-D70860416FF3}" destId="{E6CE6416-F7D8-4E94-9D27-24245C3C206B}" srcOrd="0" destOrd="0" presId="urn:microsoft.com/office/officeart/2005/8/layout/chevron2"/>
    <dgm:cxn modelId="{1D31ABF7-1B53-4B88-8CFE-BC46FE87A1C3}" srcId="{A9F6CC20-58CE-45DE-B345-D70860416FF3}" destId="{B6D952E3-9A21-4302-921D-35826AEA20C1}" srcOrd="0" destOrd="0" parTransId="{3905B659-7B30-4CD6-ABE2-ECFF65713D14}" sibTransId="{16F470A5-7495-4DED-808A-620A40F81213}"/>
    <dgm:cxn modelId="{EBB51FB9-ACDA-4BD2-A9AE-7DD395E6E973}" srcId="{14FB9083-00A4-4954-BB49-E3A24A420C5A}" destId="{A9F6CC20-58CE-45DE-B345-D70860416FF3}" srcOrd="0" destOrd="0" parTransId="{52BAFF48-4505-40E1-B40B-793125C4D70C}" sibTransId="{6EF398CC-B516-4213-869C-B7BEBE6ADC65}"/>
    <dgm:cxn modelId="{F09BDB4F-E5FD-4FBB-B54E-4B09E0DF60A6}" type="presParOf" srcId="{D3A4B589-5B71-4D14-B6D3-9775288F7A43}" destId="{D35E5849-E52E-4109-B22A-AED63F9BCD50}" srcOrd="0" destOrd="0" presId="urn:microsoft.com/office/officeart/2005/8/layout/chevron2"/>
    <dgm:cxn modelId="{726FD4DB-9346-4749-A040-6E7261122320}" type="presParOf" srcId="{D35E5849-E52E-4109-B22A-AED63F9BCD50}" destId="{E6CE6416-F7D8-4E94-9D27-24245C3C206B}" srcOrd="0" destOrd="0" presId="urn:microsoft.com/office/officeart/2005/8/layout/chevron2"/>
    <dgm:cxn modelId="{3AE618E2-51B1-43CB-9F29-AAEBE9C6E275}" type="presParOf" srcId="{D35E5849-E52E-4109-B22A-AED63F9BCD50}" destId="{66FF0415-EE96-4760-87A0-9BEDFFF5C462}" srcOrd="1" destOrd="0" presId="urn:microsoft.com/office/officeart/2005/8/layout/chevron2"/>
    <dgm:cxn modelId="{44D773A6-B135-4BF4-B08C-EB3A2FF0D34D}" type="presParOf" srcId="{D3A4B589-5B71-4D14-B6D3-9775288F7A43}" destId="{8EA4DBF0-5B29-446D-9B29-835B4C60570E}" srcOrd="1" destOrd="0" presId="urn:microsoft.com/office/officeart/2005/8/layout/chevron2"/>
    <dgm:cxn modelId="{D3BF063B-FF47-4795-A2A0-39E204414C92}" type="presParOf" srcId="{D3A4B589-5B71-4D14-B6D3-9775288F7A43}" destId="{BEF64B00-66A5-4A26-8B2B-E6EC270A6812}" srcOrd="2" destOrd="0" presId="urn:microsoft.com/office/officeart/2005/8/layout/chevron2"/>
    <dgm:cxn modelId="{6FB86D21-F62F-4075-9312-68C35EC5EFBE}" type="presParOf" srcId="{BEF64B00-66A5-4A26-8B2B-E6EC270A6812}" destId="{B5BB8B23-E04F-4942-815E-E3B2E60CAB76}" srcOrd="0" destOrd="0" presId="urn:microsoft.com/office/officeart/2005/8/layout/chevron2"/>
    <dgm:cxn modelId="{28C67D67-17FD-447C-83F3-7A4C0153DDC2}" type="presParOf" srcId="{BEF64B00-66A5-4A26-8B2B-E6EC270A6812}" destId="{A5344823-B4F5-4B9D-9A1C-07059C7C2938}" srcOrd="1" destOrd="0" presId="urn:microsoft.com/office/officeart/2005/8/layout/chevron2"/>
    <dgm:cxn modelId="{66CCE608-67F6-4B42-9F37-CCD9162AA365}" type="presParOf" srcId="{D3A4B589-5B71-4D14-B6D3-9775288F7A43}" destId="{7553DE2A-2DE8-4B42-AEB2-CF0B0AB6CB27}" srcOrd="3" destOrd="0" presId="urn:microsoft.com/office/officeart/2005/8/layout/chevron2"/>
    <dgm:cxn modelId="{9CF6358A-F7BA-415F-831A-04B17E18529C}" type="presParOf" srcId="{D3A4B589-5B71-4D14-B6D3-9775288F7A43}" destId="{38AF7F3D-4412-4662-9E13-843A9C4DE668}" srcOrd="4" destOrd="0" presId="urn:microsoft.com/office/officeart/2005/8/layout/chevron2"/>
    <dgm:cxn modelId="{18A95CCD-7FF2-403D-91E2-A15FE25C6093}" type="presParOf" srcId="{38AF7F3D-4412-4662-9E13-843A9C4DE668}" destId="{E6EA3FE2-B919-4BE7-AE25-164C4492ED9E}" srcOrd="0" destOrd="0" presId="urn:microsoft.com/office/officeart/2005/8/layout/chevron2"/>
    <dgm:cxn modelId="{F302E49F-097D-4038-A05E-4846390CB60B}" type="presParOf" srcId="{38AF7F3D-4412-4662-9E13-843A9C4DE668}" destId="{F87263C0-DE11-415C-86C6-1B156CCBB63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s-MX"/>
              <a:pPr/>
              <a:t>05/07/2014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pPr/>
              <a:t>‹Nº›</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s-MX"/>
              <a:pPr/>
              <a:t>05/07/2014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pPr/>
              <a:t>‹Nº›</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s-ES" smtClean="0"/>
              <a:t>Haga clic para modificar el estilo de título del patrón</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52466975-C014-42E5-BFA6-B8D5FDD3B81F}"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‹Nº›</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2466975-C014-42E5-BFA6-B8D5FDD3B81F}"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2466975-C014-42E5-BFA6-B8D5FDD3B81F}"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‹Nº›</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2466975-C014-42E5-BFA6-B8D5FDD3B81F}"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466975-C014-42E5-BFA6-B8D5FDD3B81F}" type="datetimeFigureOut">
              <a:rPr lang="es-MX"/>
              <a:pPr/>
              <a:t>05/07/2014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pPr/>
              <a:t>‹Nº›</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52466975-C014-42E5-BFA6-B8D5FDD3B81F}" type="datetimeFigureOut">
              <a:rPr lang="es-MX"/>
              <a:pPr/>
              <a:t>05/07/2014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52466975-C014-42E5-BFA6-B8D5FDD3B81F}" type="datetimeFigureOut">
              <a:rPr lang="es-MX"/>
              <a:pPr/>
              <a:t>05/07/2014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52466975-C014-42E5-BFA6-B8D5FDD3B81F}" type="datetimeFigureOut">
              <a:rPr lang="es-MX"/>
              <a:pPr/>
              <a:t>05/07/2014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s-MX"/>
              <a:pPr/>
              <a:t>05/07/2014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a:xfrm>
            <a:off x="1522413" y="189723"/>
            <a:ext cx="9144000" cy="1144556"/>
          </a:xfrm>
        </p:spPr>
        <p:txBody>
          <a:bodyPr anchor="b">
            <a:normAutofit/>
          </a:bodyPr>
          <a:lstStyle>
            <a:lvl1pPr algn="l">
              <a:defRPr sz="36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466975-C014-42E5-BFA6-B8D5FDD3B81F}" type="datetimeFigureOut">
              <a:rPr lang="es-MX"/>
              <a:pPr/>
              <a:t>05/07/2014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‹Nº›</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a:xfrm>
            <a:off x="1522413" y="189723"/>
            <a:ext cx="9144000" cy="1144556"/>
          </a:xfrm>
        </p:spPr>
        <p:txBody>
          <a:bodyPr anchor="b">
            <a:normAutofit/>
          </a:bodyPr>
          <a:lstStyle>
            <a:lvl1pPr algn="l">
              <a:defRPr sz="3600" b="0"/>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2466975-C014-42E5-BFA6-B8D5FDD3B81F}" type="datetimeFigureOut">
              <a:rPr lang="es-MX"/>
              <a:pPr/>
              <a:t>05/07/2014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pPr/>
              <a:t>‹Nº›</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s-MX"/>
              <a:pPr/>
              <a:t>05/07/2014</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pPr/>
              <a:t>‹Nº›</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90000"/>
        <a:buFont typeface="Wingdings" pitchFamily="2" charset="2"/>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90000"/>
        <a:buFont typeface="Wingdings" pitchFamily="2" charset="2"/>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90000"/>
        <a:buFont typeface="Wingdings" pitchFamily="2" charset="2"/>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egi.gob.mx/prod_serv/contenidos/espanol/bvinegi/productos/integracion/sociodemografico/medioambnal/1999/cap2.pdf" TargetMode="External"/><Relationship Id="rId2" Type="http://schemas.openxmlformats.org/officeDocument/2006/relationships/hyperlink" Target="http://www.ehowenespanol.com/acerca-recursos-naturales-mexico-sobre_93173/" TargetMode="External"/><Relationship Id="rId1" Type="http://schemas.openxmlformats.org/officeDocument/2006/relationships/slideLayout" Target="../slideLayouts/slideLayout1.xml"/><Relationship Id="rId5" Type="http://schemas.openxmlformats.org/officeDocument/2006/relationships/hyperlink" Target="http://biologiaygeologia.org/" TargetMode="External"/><Relationship Id="rId4" Type="http://schemas.openxmlformats.org/officeDocument/2006/relationships/hyperlink" Target="http://www.conevyt.org.mx/cursos/cursos/riquezas/recursos/mapas/map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video" Target="file:///C:\Users\Nancy\Downloads\recursos%20naturales.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1981200"/>
            <a:ext cx="8686800" cy="2667000"/>
          </a:xfrm>
        </p:spPr>
        <p:txBody>
          <a:bodyPr/>
          <a:lstStyle/>
          <a:p>
            <a:pPr defTabSz="914400">
              <a:lnSpc>
                <a:spcPct val="80000"/>
              </a:lnSpc>
              <a:spcBef>
                <a:spcPts val="0"/>
              </a:spcBef>
              <a:buNone/>
            </a:pPr>
            <a:r>
              <a:rPr lang="es-ES_tradnl" b="1" dirty="0" smtClean="0">
                <a:solidFill>
                  <a:srgbClr val="652825"/>
                </a:solidFill>
                <a:latin typeface="Comicate" pitchFamily="2" charset="0"/>
              </a:rPr>
              <a:t>   </a:t>
            </a:r>
            <a:r>
              <a:rPr lang="es-ES_tradnl" sz="7200" b="1" dirty="0" smtClean="0">
                <a:solidFill>
                  <a:srgbClr val="652825"/>
                </a:solidFill>
                <a:latin typeface="Comicate" pitchFamily="2" charset="0"/>
              </a:rPr>
              <a:t>Recursos </a:t>
            </a:r>
            <a:br>
              <a:rPr lang="es-ES_tradnl" sz="7200" b="1" dirty="0" smtClean="0">
                <a:solidFill>
                  <a:srgbClr val="652825"/>
                </a:solidFill>
                <a:latin typeface="Comicate" pitchFamily="2" charset="0"/>
              </a:rPr>
            </a:br>
            <a:r>
              <a:rPr lang="es-ES_tradnl" sz="7200" b="1" dirty="0" smtClean="0">
                <a:solidFill>
                  <a:srgbClr val="652825"/>
                </a:solidFill>
                <a:latin typeface="Comicate" pitchFamily="2" charset="0"/>
              </a:rPr>
              <a:t>  Naturales</a:t>
            </a:r>
            <a:endParaRPr lang="es-ES_tradnl" sz="6000" b="1" i="0" dirty="0">
              <a:solidFill>
                <a:srgbClr val="652825"/>
              </a:solidFill>
              <a:latin typeface="Comicate" pitchFamily="2" charset="0"/>
            </a:endParaRPr>
          </a:p>
        </p:txBody>
      </p:sp>
      <p:sp>
        <p:nvSpPr>
          <p:cNvPr id="3" name="Subtitle 2"/>
          <p:cNvSpPr>
            <a:spLocks noGrp="1"/>
          </p:cNvSpPr>
          <p:nvPr>
            <p:ph type="subTitle" idx="1"/>
          </p:nvPr>
        </p:nvSpPr>
        <p:spPr>
          <a:xfrm>
            <a:off x="3959225" y="5715000"/>
            <a:ext cx="8229600" cy="1143000"/>
          </a:xfrm>
        </p:spPr>
        <p:txBody>
          <a:bodyPr/>
          <a:lstStyle/>
          <a:p>
            <a:pPr marL="0" indent="0" algn="r">
              <a:spcBef>
                <a:spcPts val="0"/>
              </a:spcBef>
              <a:buNone/>
            </a:pPr>
            <a:r>
              <a:rPr lang="es-ES_tradnl" dirty="0" smtClean="0">
                <a:solidFill>
                  <a:srgbClr val="652825"/>
                </a:solidFill>
              </a:rPr>
              <a:t>Nancy Daniela García Martínez</a:t>
            </a:r>
            <a:endParaRPr lang="es-ES_tradnl" b="0" i="0" dirty="0" smtClean="0">
              <a:solidFill>
                <a:srgbClr val="652825"/>
              </a:solidFill>
            </a:endParaRPr>
          </a:p>
          <a:p>
            <a:pPr marL="0" indent="0" algn="l">
              <a:spcBef>
                <a:spcPts val="0"/>
              </a:spcBef>
              <a:buNone/>
            </a:pPr>
            <a:endParaRPr lang="es-ES_tradnl" dirty="0" smtClean="0"/>
          </a:p>
        </p:txBody>
      </p:sp>
      <p:pic>
        <p:nvPicPr>
          <p:cNvPr id="14346" name="Picture 10" descr="http://microrespuestas.com/wp-content/uploads/2013/04/recursos-naturales1.jpg"/>
          <p:cNvPicPr>
            <a:picLocks noChangeAspect="1" noChangeArrowheads="1"/>
          </p:cNvPicPr>
          <p:nvPr/>
        </p:nvPicPr>
        <p:blipFill>
          <a:blip r:embed="rId2" cstate="print"/>
          <a:srcRect/>
          <a:stretch>
            <a:fillRect/>
          </a:stretch>
        </p:blipFill>
        <p:spPr bwMode="auto">
          <a:xfrm>
            <a:off x="6704012" y="457200"/>
            <a:ext cx="5181600" cy="3886200"/>
          </a:xfrm>
          <a:prstGeom prst="rect">
            <a:avLst/>
          </a:prstGeom>
          <a:noFill/>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5612" y="457200"/>
            <a:ext cx="11353800" cy="1143000"/>
          </a:xfrm>
        </p:spPr>
        <p:txBody>
          <a:bodyPr/>
          <a:lstStyle/>
          <a:p>
            <a:r>
              <a:rPr lang="es-MX" sz="5400" dirty="0" smtClean="0">
                <a:solidFill>
                  <a:schemeClr val="accent4">
                    <a:lumMod val="75000"/>
                  </a:schemeClr>
                </a:solidFill>
                <a:latin typeface="Comicate" pitchFamily="2" charset="0"/>
                <a:cs typeface="Aharoni" pitchFamily="2" charset="-79"/>
              </a:rPr>
              <a:t>Recursos de la Superficie Terrestre </a:t>
            </a:r>
            <a:endParaRPr lang="es-MX" sz="5400" dirty="0">
              <a:solidFill>
                <a:schemeClr val="accent4">
                  <a:lumMod val="75000"/>
                </a:schemeClr>
              </a:solidFill>
              <a:latin typeface="Comicate" pitchFamily="2" charset="0"/>
              <a:cs typeface="Aharoni" pitchFamily="2" charset="-79"/>
            </a:endParaRPr>
          </a:p>
        </p:txBody>
      </p:sp>
      <p:sp>
        <p:nvSpPr>
          <p:cNvPr id="3" name="2 Marcador de texto"/>
          <p:cNvSpPr>
            <a:spLocks noGrp="1"/>
          </p:cNvSpPr>
          <p:nvPr>
            <p:ph type="body" idx="1"/>
          </p:nvPr>
        </p:nvSpPr>
        <p:spPr>
          <a:xfrm>
            <a:off x="912812" y="1676400"/>
            <a:ext cx="4724400" cy="2514600"/>
          </a:xfrm>
        </p:spPr>
        <p:txBody>
          <a:bodyPr numCol="2">
            <a:noAutofit/>
          </a:bodyPr>
          <a:lstStyle/>
          <a:p>
            <a:pPr>
              <a:buFont typeface="Arial" pitchFamily="34" charset="0"/>
              <a:buChar char="•"/>
            </a:pPr>
            <a:r>
              <a:rPr lang="es-MX" sz="3200" dirty="0" smtClean="0"/>
              <a:t>Oro</a:t>
            </a:r>
          </a:p>
          <a:p>
            <a:pPr>
              <a:buFont typeface="Arial" pitchFamily="34" charset="0"/>
              <a:buChar char="•"/>
            </a:pPr>
            <a:r>
              <a:rPr lang="es-MX" sz="3200" dirty="0" smtClean="0"/>
              <a:t>Plata </a:t>
            </a:r>
          </a:p>
          <a:p>
            <a:pPr>
              <a:buFont typeface="Arial" pitchFamily="34" charset="0"/>
              <a:buChar char="•"/>
            </a:pPr>
            <a:r>
              <a:rPr lang="es-MX" sz="3200" dirty="0" smtClean="0"/>
              <a:t>Zinc</a:t>
            </a:r>
          </a:p>
          <a:p>
            <a:pPr>
              <a:buFont typeface="Arial" pitchFamily="34" charset="0"/>
              <a:buChar char="•"/>
            </a:pPr>
            <a:r>
              <a:rPr lang="es-MX" sz="3200" dirty="0" smtClean="0"/>
              <a:t>Cobre</a:t>
            </a:r>
          </a:p>
          <a:p>
            <a:pPr>
              <a:buFont typeface="Arial" pitchFamily="34" charset="0"/>
              <a:buChar char="•"/>
            </a:pPr>
            <a:r>
              <a:rPr lang="es-MX" sz="3200" dirty="0" smtClean="0"/>
              <a:t>Fierro </a:t>
            </a:r>
          </a:p>
          <a:p>
            <a:pPr>
              <a:buFont typeface="Arial" pitchFamily="34" charset="0"/>
              <a:buChar char="•"/>
            </a:pPr>
            <a:r>
              <a:rPr lang="es-MX" sz="3200" dirty="0" smtClean="0"/>
              <a:t>Azufre</a:t>
            </a:r>
          </a:p>
          <a:p>
            <a:pPr>
              <a:buFont typeface="Arial" pitchFamily="34" charset="0"/>
              <a:buChar char="•"/>
            </a:pPr>
            <a:r>
              <a:rPr lang="es-MX" sz="3200" dirty="0" smtClean="0"/>
              <a:t>Plomo</a:t>
            </a:r>
          </a:p>
          <a:p>
            <a:pPr>
              <a:buFont typeface="Arial" pitchFamily="34" charset="0"/>
              <a:buChar char="•"/>
            </a:pPr>
            <a:r>
              <a:rPr lang="es-MX" sz="3200" dirty="0" smtClean="0"/>
              <a:t>Carbón</a:t>
            </a:r>
          </a:p>
          <a:p>
            <a:pPr>
              <a:buFont typeface="Arial" pitchFamily="34" charset="0"/>
              <a:buChar char="•"/>
            </a:pPr>
            <a:r>
              <a:rPr lang="es-MX" sz="3200" dirty="0" err="1" smtClean="0"/>
              <a:t>Celestia</a:t>
            </a:r>
            <a:endParaRPr lang="es-MX" sz="3200" dirty="0" smtClean="0"/>
          </a:p>
          <a:p>
            <a:pPr>
              <a:buFont typeface="Arial" pitchFamily="34" charset="0"/>
              <a:buChar char="•"/>
            </a:pPr>
            <a:r>
              <a:rPr lang="es-MX" sz="3200" dirty="0" smtClean="0"/>
              <a:t>Yeso</a:t>
            </a:r>
          </a:p>
          <a:p>
            <a:pPr>
              <a:buFont typeface="Arial" pitchFamily="34" charset="0"/>
              <a:buChar char="•"/>
            </a:pPr>
            <a:r>
              <a:rPr lang="es-MX" sz="3200" dirty="0" smtClean="0"/>
              <a:t>Sal </a:t>
            </a:r>
          </a:p>
          <a:p>
            <a:pPr>
              <a:buFont typeface="Arial" pitchFamily="34" charset="0"/>
              <a:buChar char="•"/>
            </a:pPr>
            <a:r>
              <a:rPr lang="es-MX" sz="3200" dirty="0" smtClean="0"/>
              <a:t>Fosforita </a:t>
            </a:r>
          </a:p>
          <a:p>
            <a:pPr>
              <a:buFont typeface="Arial" pitchFamily="34" charset="0"/>
              <a:buChar char="•"/>
            </a:pPr>
            <a:r>
              <a:rPr lang="es-MX" sz="3200" dirty="0" smtClean="0"/>
              <a:t>Fluorita</a:t>
            </a:r>
          </a:p>
          <a:p>
            <a:pPr>
              <a:buFont typeface="Arial" pitchFamily="34" charset="0"/>
              <a:buChar char="•"/>
            </a:pPr>
            <a:r>
              <a:rPr lang="es-MX" sz="3200" dirty="0" smtClean="0"/>
              <a:t>Producción Forestal</a:t>
            </a:r>
          </a:p>
          <a:p>
            <a:pPr>
              <a:buFont typeface="Arial" pitchFamily="34" charset="0"/>
              <a:buChar char="•"/>
            </a:pPr>
            <a:r>
              <a:rPr lang="es-MX" sz="3200" dirty="0" smtClean="0"/>
              <a:t>Petróleo y Gas Natural</a:t>
            </a:r>
          </a:p>
          <a:p>
            <a:pPr>
              <a:buFont typeface="Arial" pitchFamily="34" charset="0"/>
              <a:buChar char="•"/>
            </a:pPr>
            <a:r>
              <a:rPr lang="es-MX" sz="3200" dirty="0" smtClean="0"/>
              <a:t>Diversidad de suelos </a:t>
            </a:r>
            <a:endParaRPr lang="es-MX" sz="3200" dirty="0"/>
          </a:p>
        </p:txBody>
      </p:sp>
      <p:pic>
        <p:nvPicPr>
          <p:cNvPr id="29698" name="Picture 2" descr="http://mexico.cnn.com/media/2010/03/02/esc7.jpg"/>
          <p:cNvPicPr>
            <a:picLocks noChangeAspect="1" noChangeArrowheads="1"/>
          </p:cNvPicPr>
          <p:nvPr/>
        </p:nvPicPr>
        <p:blipFill>
          <a:blip r:embed="rId2" cstate="print"/>
          <a:srcRect/>
          <a:stretch>
            <a:fillRect/>
          </a:stretch>
        </p:blipFill>
        <p:spPr bwMode="auto">
          <a:xfrm>
            <a:off x="6323012" y="1524000"/>
            <a:ext cx="5554133" cy="312420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conevyt.org.mx/cursos/cursos/riquezas/recursos/mapas/imagenes/mapa5_grande.jpg"/>
          <p:cNvPicPr>
            <a:picLocks noChangeAspect="1" noChangeArrowheads="1"/>
          </p:cNvPicPr>
          <p:nvPr/>
        </p:nvPicPr>
        <p:blipFill>
          <a:blip r:embed="rId2" cstate="print"/>
          <a:srcRect/>
          <a:stretch>
            <a:fillRect/>
          </a:stretch>
        </p:blipFill>
        <p:spPr bwMode="auto">
          <a:xfrm>
            <a:off x="836613" y="0"/>
            <a:ext cx="10896600" cy="685800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err="1" smtClean="0">
                <a:latin typeface="Comicate" pitchFamily="2" charset="0"/>
              </a:rPr>
              <a:t>Desarrollo</a:t>
            </a:r>
            <a:r>
              <a:rPr lang="en-US" sz="5400" dirty="0" smtClean="0">
                <a:latin typeface="Comicate" pitchFamily="2" charset="0"/>
              </a:rPr>
              <a:t> </a:t>
            </a:r>
            <a:r>
              <a:rPr lang="en-US" sz="5400" dirty="0" err="1" smtClean="0">
                <a:latin typeface="Comicate" pitchFamily="2" charset="0"/>
              </a:rPr>
              <a:t>sustentable</a:t>
            </a:r>
            <a:endParaRPr lang="en-US" sz="5400" dirty="0">
              <a:latin typeface="Comicate" pitchFamily="2" charset="0"/>
            </a:endParaRPr>
          </a:p>
        </p:txBody>
      </p:sp>
      <p:sp>
        <p:nvSpPr>
          <p:cNvPr id="3" name="Text Placeholder 2"/>
          <p:cNvSpPr>
            <a:spLocks noGrp="1"/>
          </p:cNvSpPr>
          <p:nvPr>
            <p:ph type="body" sz="half" idx="2"/>
          </p:nvPr>
        </p:nvSpPr>
        <p:spPr>
          <a:xfrm>
            <a:off x="0" y="1752600"/>
            <a:ext cx="4418011" cy="5105400"/>
          </a:xfrm>
        </p:spPr>
        <p:txBody>
          <a:bodyPr>
            <a:normAutofit fontScale="92500"/>
          </a:bodyPr>
          <a:lstStyle/>
          <a:p>
            <a:r>
              <a:rPr lang="en-US" dirty="0" smtClean="0"/>
              <a:t>La </a:t>
            </a:r>
            <a:r>
              <a:rPr lang="en-US" dirty="0" err="1" smtClean="0"/>
              <a:t>Comision</a:t>
            </a:r>
            <a:r>
              <a:rPr lang="en-US" dirty="0" smtClean="0"/>
              <a:t> Mundial del </a:t>
            </a:r>
            <a:r>
              <a:rPr lang="en-US" dirty="0" err="1" smtClean="0"/>
              <a:t>Medio</a:t>
            </a:r>
            <a:r>
              <a:rPr lang="en-US" dirty="0" smtClean="0"/>
              <a:t> </a:t>
            </a:r>
            <a:r>
              <a:rPr lang="en-US" dirty="0" err="1" smtClean="0"/>
              <a:t>Ambiente</a:t>
            </a:r>
            <a:r>
              <a:rPr lang="en-US" dirty="0" smtClean="0"/>
              <a:t> (CMMAD) ha </a:t>
            </a:r>
            <a:r>
              <a:rPr lang="en-US" dirty="0" err="1" smtClean="0"/>
              <a:t>realizado</a:t>
            </a:r>
            <a:r>
              <a:rPr lang="en-US" dirty="0" smtClean="0"/>
              <a:t> un </a:t>
            </a:r>
            <a:r>
              <a:rPr lang="en-US" dirty="0" err="1" smtClean="0"/>
              <a:t>análisis</a:t>
            </a:r>
            <a:r>
              <a:rPr lang="en-US" dirty="0" smtClean="0"/>
              <a:t> </a:t>
            </a:r>
            <a:r>
              <a:rPr lang="en-US" dirty="0" err="1" smtClean="0"/>
              <a:t>sobre</a:t>
            </a:r>
            <a:r>
              <a:rPr lang="en-US" dirty="0" smtClean="0"/>
              <a:t> los </a:t>
            </a:r>
            <a:r>
              <a:rPr lang="en-US" dirty="0" err="1" smtClean="0"/>
              <a:t>recursos</a:t>
            </a:r>
            <a:r>
              <a:rPr lang="en-US" dirty="0" smtClean="0"/>
              <a:t> </a:t>
            </a:r>
            <a:r>
              <a:rPr lang="en-US" dirty="0" err="1" smtClean="0"/>
              <a:t>naturales</a:t>
            </a:r>
            <a:r>
              <a:rPr lang="en-US" dirty="0" smtClean="0"/>
              <a:t>, y el </a:t>
            </a:r>
            <a:r>
              <a:rPr lang="en-US" dirty="0" err="1" smtClean="0"/>
              <a:t>resultado</a:t>
            </a:r>
            <a:r>
              <a:rPr lang="en-US" dirty="0" smtClean="0"/>
              <a:t> de </a:t>
            </a:r>
            <a:r>
              <a:rPr lang="en-US" dirty="0" err="1" smtClean="0"/>
              <a:t>esta</a:t>
            </a:r>
            <a:r>
              <a:rPr lang="en-US" dirty="0" smtClean="0"/>
              <a:t> </a:t>
            </a:r>
            <a:r>
              <a:rPr lang="en-US" dirty="0" err="1" smtClean="0"/>
              <a:t>indica</a:t>
            </a:r>
            <a:r>
              <a:rPr lang="en-US" dirty="0" smtClean="0"/>
              <a:t> </a:t>
            </a:r>
            <a:r>
              <a:rPr lang="en-US" dirty="0" err="1" smtClean="0"/>
              <a:t>que</a:t>
            </a:r>
            <a:r>
              <a:rPr lang="en-US" dirty="0" smtClean="0"/>
              <a:t> </a:t>
            </a:r>
            <a:r>
              <a:rPr lang="en-US" dirty="0" err="1" smtClean="0"/>
              <a:t>exixsten</a:t>
            </a:r>
            <a:r>
              <a:rPr lang="en-US" dirty="0" smtClean="0"/>
              <a:t> </a:t>
            </a:r>
            <a:r>
              <a:rPr lang="en-US" dirty="0" err="1" smtClean="0"/>
              <a:t>situaciones</a:t>
            </a:r>
            <a:r>
              <a:rPr lang="en-US" dirty="0" smtClean="0"/>
              <a:t> </a:t>
            </a:r>
            <a:r>
              <a:rPr lang="en-US" dirty="0" err="1" smtClean="0"/>
              <a:t>que</a:t>
            </a:r>
            <a:r>
              <a:rPr lang="en-US" dirty="0" smtClean="0"/>
              <a:t> </a:t>
            </a:r>
            <a:r>
              <a:rPr lang="en-US" dirty="0" err="1" smtClean="0"/>
              <a:t>ponen</a:t>
            </a:r>
            <a:r>
              <a:rPr lang="en-US" dirty="0" smtClean="0"/>
              <a:t> en </a:t>
            </a:r>
            <a:r>
              <a:rPr lang="en-US" dirty="0" err="1" smtClean="0"/>
              <a:t>resgo</a:t>
            </a:r>
            <a:r>
              <a:rPr lang="en-US" dirty="0" smtClean="0"/>
              <a:t> al </a:t>
            </a:r>
            <a:r>
              <a:rPr lang="en-US" dirty="0" err="1" smtClean="0"/>
              <a:t>planeta</a:t>
            </a:r>
            <a:r>
              <a:rPr lang="en-US" dirty="0" smtClean="0"/>
              <a:t> . </a:t>
            </a:r>
          </a:p>
          <a:p>
            <a:r>
              <a:rPr lang="en-US" dirty="0" smtClean="0"/>
              <a:t>Ante </a:t>
            </a:r>
            <a:r>
              <a:rPr lang="en-US" dirty="0" err="1" smtClean="0"/>
              <a:t>esta</a:t>
            </a:r>
            <a:r>
              <a:rPr lang="en-US" dirty="0" smtClean="0"/>
              <a:t> </a:t>
            </a:r>
            <a:r>
              <a:rPr lang="en-US" dirty="0" err="1" smtClean="0"/>
              <a:t>situación</a:t>
            </a:r>
            <a:r>
              <a:rPr lang="en-US" dirty="0" smtClean="0"/>
              <a:t>  y </a:t>
            </a:r>
            <a:r>
              <a:rPr lang="en-US" dirty="0" err="1" smtClean="0"/>
              <a:t>desde</a:t>
            </a:r>
            <a:r>
              <a:rPr lang="en-US" dirty="0" smtClean="0"/>
              <a:t> </a:t>
            </a:r>
            <a:r>
              <a:rPr lang="en-US" dirty="0" err="1" smtClean="0"/>
              <a:t>hace</a:t>
            </a:r>
            <a:r>
              <a:rPr lang="en-US" dirty="0" smtClean="0"/>
              <a:t> </a:t>
            </a:r>
            <a:r>
              <a:rPr lang="en-US" dirty="0" err="1" smtClean="0"/>
              <a:t>por</a:t>
            </a:r>
            <a:r>
              <a:rPr lang="en-US" dirty="0" smtClean="0"/>
              <a:t> lo </a:t>
            </a:r>
            <a:r>
              <a:rPr lang="en-US" dirty="0" err="1" smtClean="0"/>
              <a:t>menos</a:t>
            </a:r>
            <a:r>
              <a:rPr lang="en-US" dirty="0" smtClean="0"/>
              <a:t> dos </a:t>
            </a:r>
            <a:r>
              <a:rPr lang="en-US" dirty="0" err="1" smtClean="0"/>
              <a:t>décadas</a:t>
            </a:r>
            <a:r>
              <a:rPr lang="en-US" dirty="0" smtClean="0"/>
              <a:t> </a:t>
            </a:r>
            <a:r>
              <a:rPr lang="en-US" dirty="0" err="1" smtClean="0"/>
              <a:t>apareció</a:t>
            </a:r>
            <a:r>
              <a:rPr lang="en-US" dirty="0" smtClean="0"/>
              <a:t> </a:t>
            </a:r>
            <a:r>
              <a:rPr lang="en-US" dirty="0" err="1" smtClean="0"/>
              <a:t>una</a:t>
            </a:r>
            <a:r>
              <a:rPr lang="en-US" dirty="0" smtClean="0"/>
              <a:t> </a:t>
            </a:r>
            <a:r>
              <a:rPr lang="en-US" dirty="0" err="1" smtClean="0"/>
              <a:t>propuesta</a:t>
            </a:r>
            <a:r>
              <a:rPr lang="en-US" dirty="0" smtClean="0"/>
              <a:t> para </a:t>
            </a:r>
            <a:r>
              <a:rPr lang="en-US" dirty="0" err="1" smtClean="0"/>
              <a:t>mantener</a:t>
            </a:r>
            <a:r>
              <a:rPr lang="en-US" dirty="0" smtClean="0"/>
              <a:t> los </a:t>
            </a:r>
            <a:r>
              <a:rPr lang="en-US" dirty="0" err="1" smtClean="0"/>
              <a:t>niveles</a:t>
            </a:r>
            <a:r>
              <a:rPr lang="en-US" dirty="0" smtClean="0"/>
              <a:t>  de </a:t>
            </a:r>
            <a:r>
              <a:rPr lang="en-US" dirty="0" err="1" smtClean="0"/>
              <a:t>desarrollo</a:t>
            </a:r>
            <a:r>
              <a:rPr lang="en-US" dirty="0" smtClean="0"/>
              <a:t> </a:t>
            </a:r>
            <a:r>
              <a:rPr lang="en-US" dirty="0" err="1" smtClean="0"/>
              <a:t>económico</a:t>
            </a:r>
            <a:r>
              <a:rPr lang="en-US" dirty="0" smtClean="0"/>
              <a:t>  (</a:t>
            </a:r>
            <a:r>
              <a:rPr lang="en-US" dirty="0" err="1" smtClean="0"/>
              <a:t>es</a:t>
            </a:r>
            <a:r>
              <a:rPr lang="en-US" dirty="0" smtClean="0"/>
              <a:t> </a:t>
            </a:r>
            <a:r>
              <a:rPr lang="en-US" dirty="0" err="1" smtClean="0"/>
              <a:t>decir</a:t>
            </a:r>
            <a:r>
              <a:rPr lang="en-US" dirty="0" smtClean="0"/>
              <a:t>, el </a:t>
            </a:r>
            <a:r>
              <a:rPr lang="en-US" dirty="0" err="1" smtClean="0"/>
              <a:t>uso</a:t>
            </a:r>
            <a:r>
              <a:rPr lang="en-US" dirty="0" smtClean="0"/>
              <a:t> de los </a:t>
            </a:r>
            <a:r>
              <a:rPr lang="en-US" dirty="0" err="1" smtClean="0"/>
              <a:t>recursos</a:t>
            </a:r>
            <a:r>
              <a:rPr lang="en-US" dirty="0" smtClean="0"/>
              <a:t>), </a:t>
            </a:r>
            <a:r>
              <a:rPr lang="en-US" dirty="0" err="1" smtClean="0"/>
              <a:t>incrementar</a:t>
            </a:r>
            <a:r>
              <a:rPr lang="en-US" dirty="0" smtClean="0"/>
              <a:t> la </a:t>
            </a:r>
            <a:r>
              <a:rPr lang="en-US" dirty="0" err="1" smtClean="0"/>
              <a:t>calidad</a:t>
            </a:r>
            <a:r>
              <a:rPr lang="en-US" dirty="0" smtClean="0"/>
              <a:t> de </a:t>
            </a:r>
            <a:r>
              <a:rPr lang="en-US" dirty="0" err="1" smtClean="0"/>
              <a:t>vida</a:t>
            </a:r>
            <a:r>
              <a:rPr lang="en-US" dirty="0" smtClean="0"/>
              <a:t> y </a:t>
            </a:r>
            <a:r>
              <a:rPr lang="en-US" dirty="0" err="1" smtClean="0"/>
              <a:t>conservar</a:t>
            </a:r>
            <a:r>
              <a:rPr lang="en-US" dirty="0" smtClean="0"/>
              <a:t> el </a:t>
            </a:r>
            <a:r>
              <a:rPr lang="en-US" dirty="0" err="1" smtClean="0"/>
              <a:t>medio</a:t>
            </a:r>
            <a:r>
              <a:rPr lang="en-US" dirty="0" smtClean="0"/>
              <a:t> </a:t>
            </a:r>
            <a:r>
              <a:rPr lang="en-US" dirty="0" err="1" smtClean="0"/>
              <a:t>ambiente</a:t>
            </a:r>
            <a:r>
              <a:rPr lang="en-US" dirty="0" smtClean="0"/>
              <a:t>.</a:t>
            </a:r>
          </a:p>
          <a:p>
            <a:r>
              <a:rPr lang="en-US" dirty="0" err="1" smtClean="0"/>
              <a:t>Esta</a:t>
            </a:r>
            <a:r>
              <a:rPr lang="en-US" dirty="0" smtClean="0"/>
              <a:t> </a:t>
            </a:r>
            <a:r>
              <a:rPr lang="en-US" dirty="0" err="1" smtClean="0"/>
              <a:t>propuesta</a:t>
            </a:r>
            <a:r>
              <a:rPr lang="en-US" dirty="0" smtClean="0"/>
              <a:t> </a:t>
            </a:r>
            <a:r>
              <a:rPr lang="en-US" dirty="0" err="1" smtClean="0"/>
              <a:t>recibe</a:t>
            </a:r>
            <a:r>
              <a:rPr lang="en-US" dirty="0" smtClean="0"/>
              <a:t> el </a:t>
            </a:r>
            <a:r>
              <a:rPr lang="en-US" dirty="0" err="1" smtClean="0"/>
              <a:t>nombre</a:t>
            </a:r>
            <a:r>
              <a:rPr lang="en-US" dirty="0" smtClean="0"/>
              <a:t> de </a:t>
            </a:r>
            <a:r>
              <a:rPr lang="en-US" dirty="0" err="1" smtClean="0"/>
              <a:t>Desarrollo</a:t>
            </a:r>
            <a:r>
              <a:rPr lang="en-US" dirty="0" smtClean="0"/>
              <a:t> </a:t>
            </a:r>
            <a:r>
              <a:rPr lang="en-US" dirty="0" err="1" smtClean="0"/>
              <a:t>Sustentable</a:t>
            </a:r>
            <a:r>
              <a:rPr lang="en-US" dirty="0" smtClean="0"/>
              <a:t>.  La CMMAD lo define </a:t>
            </a:r>
            <a:r>
              <a:rPr lang="en-US" dirty="0" err="1" smtClean="0"/>
              <a:t>como</a:t>
            </a:r>
            <a:r>
              <a:rPr lang="en-US" dirty="0" smtClean="0"/>
              <a:t> “</a:t>
            </a:r>
            <a:r>
              <a:rPr lang="en-US" dirty="0" err="1" smtClean="0"/>
              <a:t>es</a:t>
            </a:r>
            <a:r>
              <a:rPr lang="en-US" dirty="0" smtClean="0"/>
              <a:t> el </a:t>
            </a:r>
            <a:r>
              <a:rPr lang="en-US" dirty="0" err="1" smtClean="0"/>
              <a:t>desarrollo</a:t>
            </a:r>
            <a:r>
              <a:rPr lang="en-US" dirty="0" smtClean="0"/>
              <a:t> </a:t>
            </a:r>
            <a:r>
              <a:rPr lang="en-US" dirty="0" err="1" smtClean="0"/>
              <a:t>que</a:t>
            </a:r>
            <a:r>
              <a:rPr lang="en-US" dirty="0" smtClean="0"/>
              <a:t> </a:t>
            </a:r>
            <a:r>
              <a:rPr lang="en-US" dirty="0" err="1" smtClean="0"/>
              <a:t>satisface</a:t>
            </a:r>
            <a:r>
              <a:rPr lang="en-US" dirty="0" smtClean="0"/>
              <a:t> </a:t>
            </a:r>
            <a:r>
              <a:rPr lang="en-US" dirty="0" err="1" smtClean="0"/>
              <a:t>las</a:t>
            </a:r>
            <a:r>
              <a:rPr lang="en-US" dirty="0" smtClean="0"/>
              <a:t> </a:t>
            </a:r>
            <a:r>
              <a:rPr lang="en-US" dirty="0" err="1" smtClean="0"/>
              <a:t>necesidades</a:t>
            </a:r>
            <a:r>
              <a:rPr lang="en-US" dirty="0" smtClean="0"/>
              <a:t> de </a:t>
            </a:r>
            <a:r>
              <a:rPr lang="en-US" dirty="0" err="1" smtClean="0"/>
              <a:t>las</a:t>
            </a:r>
            <a:r>
              <a:rPr lang="en-US" dirty="0" smtClean="0"/>
              <a:t> </a:t>
            </a:r>
            <a:r>
              <a:rPr lang="en-US" dirty="0" err="1" smtClean="0"/>
              <a:t>generaciones</a:t>
            </a:r>
            <a:r>
              <a:rPr lang="en-US" dirty="0" smtClean="0"/>
              <a:t> </a:t>
            </a:r>
            <a:r>
              <a:rPr lang="en-US" dirty="0" err="1" smtClean="0"/>
              <a:t>presentes</a:t>
            </a:r>
            <a:r>
              <a:rPr lang="en-US" dirty="0" smtClean="0"/>
              <a:t> sin </a:t>
            </a:r>
            <a:r>
              <a:rPr lang="en-US" dirty="0" err="1" smtClean="0"/>
              <a:t>comprometer</a:t>
            </a:r>
            <a:r>
              <a:rPr lang="en-US" dirty="0" smtClean="0"/>
              <a:t> la </a:t>
            </a:r>
            <a:r>
              <a:rPr lang="en-US" dirty="0" err="1" smtClean="0"/>
              <a:t>capacidad</a:t>
            </a:r>
            <a:r>
              <a:rPr lang="en-US" dirty="0" smtClean="0"/>
              <a:t> de </a:t>
            </a:r>
            <a:r>
              <a:rPr lang="en-US" dirty="0" err="1" smtClean="0"/>
              <a:t>las</a:t>
            </a:r>
            <a:r>
              <a:rPr lang="en-US" dirty="0" smtClean="0"/>
              <a:t> </a:t>
            </a:r>
            <a:r>
              <a:rPr lang="en-US" dirty="0" err="1" smtClean="0"/>
              <a:t>generaciones</a:t>
            </a:r>
            <a:r>
              <a:rPr lang="en-US" dirty="0" smtClean="0"/>
              <a:t> </a:t>
            </a:r>
            <a:r>
              <a:rPr lang="en-US" dirty="0" err="1" smtClean="0"/>
              <a:t>futuras</a:t>
            </a:r>
            <a:r>
              <a:rPr lang="en-US" dirty="0" smtClean="0"/>
              <a:t> para </a:t>
            </a:r>
            <a:r>
              <a:rPr lang="en-US" dirty="0" err="1" smtClean="0"/>
              <a:t>satisfacer</a:t>
            </a:r>
            <a:r>
              <a:rPr lang="en-US" dirty="0" smtClean="0"/>
              <a:t> </a:t>
            </a:r>
            <a:r>
              <a:rPr lang="en-US" dirty="0" err="1" smtClean="0"/>
              <a:t>sus</a:t>
            </a:r>
            <a:r>
              <a:rPr lang="en-US" dirty="0" smtClean="0"/>
              <a:t> </a:t>
            </a:r>
            <a:r>
              <a:rPr lang="en-US" dirty="0" err="1" smtClean="0"/>
              <a:t>propias</a:t>
            </a:r>
            <a:r>
              <a:rPr lang="en-US" dirty="0" smtClean="0"/>
              <a:t> </a:t>
            </a:r>
            <a:r>
              <a:rPr lang="en-US" dirty="0" err="1" smtClean="0"/>
              <a:t>necesidades</a:t>
            </a:r>
            <a:r>
              <a:rPr lang="en-US" dirty="0" smtClean="0"/>
              <a:t>”.</a:t>
            </a:r>
          </a:p>
        </p:txBody>
      </p:sp>
      <p:sp>
        <p:nvSpPr>
          <p:cNvPr id="4" name="Content Placeholder 3"/>
          <p:cNvSpPr>
            <a:spLocks noGrp="1"/>
          </p:cNvSpPr>
          <p:nvPr>
            <p:ph idx="1"/>
          </p:nvPr>
        </p:nvSpPr>
        <p:spPr/>
        <p:txBody>
          <a:bodyPr/>
          <a:lstStyle/>
          <a:p>
            <a:endParaRPr lang="en-US" dirty="0"/>
          </a:p>
        </p:txBody>
      </p:sp>
      <p:pic>
        <p:nvPicPr>
          <p:cNvPr id="3074" name="Picture 2" descr="http://3.bp.blogspot.com/-qcr3crzvrd8/UYkfVdyhWWI/AAAAAAAAJTI/tN4tL6nepws/s1600/TALA-DE-ARBOLES-8.jpg"/>
          <p:cNvPicPr>
            <a:picLocks noChangeAspect="1" noChangeArrowheads="1"/>
          </p:cNvPicPr>
          <p:nvPr/>
        </p:nvPicPr>
        <p:blipFill>
          <a:blip r:embed="rId2" cstate="print"/>
          <a:srcRect/>
          <a:stretch>
            <a:fillRect/>
          </a:stretch>
        </p:blipFill>
        <p:spPr bwMode="auto">
          <a:xfrm>
            <a:off x="5103812" y="2286000"/>
            <a:ext cx="4876800" cy="3248026"/>
          </a:xfrm>
          <a:prstGeom prst="rect">
            <a:avLst/>
          </a:prstGeom>
          <a:noFill/>
        </p:spPr>
      </p:pic>
    </p:spTree>
    <p:extLst>
      <p:ext uri="{BB962C8B-B14F-4D97-AF65-F5344CB8AC3E}">
        <p14:creationId xmlns:p14="http://schemas.microsoft.com/office/powerpoint/2010/main" val="572954905"/>
      </p:ext>
    </p:extLst>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7200" dirty="0" smtClean="0">
                <a:latin typeface="Comicate" pitchFamily="2" charset="0"/>
              </a:rPr>
              <a:t>Conclusión</a:t>
            </a:r>
            <a:endParaRPr lang="es-MX" sz="7200" dirty="0">
              <a:latin typeface="Comicate" pitchFamily="2" charset="0"/>
            </a:endParaRPr>
          </a:p>
        </p:txBody>
      </p:sp>
      <p:sp>
        <p:nvSpPr>
          <p:cNvPr id="3" name="2 Marcador de contenido"/>
          <p:cNvSpPr>
            <a:spLocks noGrp="1"/>
          </p:cNvSpPr>
          <p:nvPr>
            <p:ph idx="1"/>
          </p:nvPr>
        </p:nvSpPr>
        <p:spPr/>
        <p:txBody>
          <a:bodyPr/>
          <a:lstStyle/>
          <a:p>
            <a:r>
              <a:rPr lang="es-MX" dirty="0" smtClean="0"/>
              <a:t>Los seres humanos, por la vía del consumismo, utilizamos los recursos de la naturaleza y los transformamos en desechos; estas actividades diarias de millones de personas tienen un importante efecto ambiental. Tomar conciencia de la cantidad de basura que generados día con día y que medidas preventivas haríamos para moderar este consumo.</a:t>
            </a:r>
          </a:p>
          <a:p>
            <a:r>
              <a:rPr lang="es-MX" dirty="0" smtClean="0"/>
              <a:t>En la actualidad nuestro planeta vive una situación crítica y es urgente crear o fomentar una sociedad global sustentable para garantizar la permanencia de los seres humanos en la tierra al igual que muchas especies para así gozar de una biosfera saludable, con sus sistemas ecológicos en equilibrio, una gran biodiversidad.</a:t>
            </a:r>
          </a:p>
          <a:p>
            <a:endParaRPr lang="es-MX" dirty="0"/>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89012" y="304800"/>
            <a:ext cx="9144000" cy="1219200"/>
          </a:xfrm>
        </p:spPr>
        <p:txBody>
          <a:bodyPr/>
          <a:lstStyle/>
          <a:p>
            <a:r>
              <a:rPr lang="es-MX" dirty="0" smtClean="0"/>
              <a:t>Bibliografía:</a:t>
            </a:r>
            <a:endParaRPr lang="es-MX" dirty="0"/>
          </a:p>
        </p:txBody>
      </p:sp>
      <p:sp>
        <p:nvSpPr>
          <p:cNvPr id="3" name="2 Subtítulo"/>
          <p:cNvSpPr>
            <a:spLocks noGrp="1"/>
          </p:cNvSpPr>
          <p:nvPr>
            <p:ph type="subTitle" idx="1"/>
          </p:nvPr>
        </p:nvSpPr>
        <p:spPr>
          <a:xfrm>
            <a:off x="989012" y="1676400"/>
            <a:ext cx="10210800" cy="2819400"/>
          </a:xfrm>
        </p:spPr>
        <p:txBody>
          <a:bodyPr/>
          <a:lstStyle/>
          <a:p>
            <a:pPr>
              <a:buFont typeface="Arial" pitchFamily="34" charset="0"/>
              <a:buChar char="•"/>
            </a:pPr>
            <a:r>
              <a:rPr lang="es-MX" dirty="0" smtClean="0">
                <a:solidFill>
                  <a:schemeClr val="accent6">
                    <a:lumMod val="50000"/>
                  </a:schemeClr>
                </a:solidFill>
                <a:hlinkClick r:id="rId2"/>
              </a:rPr>
              <a:t>http://www.ehowenespanol.com/acerca-recursos-naturales-mexico-sobre_93173/</a:t>
            </a:r>
            <a:endParaRPr lang="es-MX" dirty="0" smtClean="0">
              <a:solidFill>
                <a:schemeClr val="accent6">
                  <a:lumMod val="50000"/>
                </a:schemeClr>
              </a:solidFill>
            </a:endParaRPr>
          </a:p>
          <a:p>
            <a:pPr>
              <a:buFont typeface="Arial" pitchFamily="34" charset="0"/>
              <a:buChar char="•"/>
            </a:pPr>
            <a:r>
              <a:rPr lang="es-MX" dirty="0" smtClean="0">
                <a:solidFill>
                  <a:schemeClr val="accent6">
                    <a:lumMod val="50000"/>
                  </a:schemeClr>
                </a:solidFill>
                <a:hlinkClick r:id="rId3"/>
              </a:rPr>
              <a:t>http://www.inegi.gob.mx/prod_serv/contenidos/espanol/bvinegi/productos/integracion/sociodemografico/medioambnal/1999/cap2.pdf</a:t>
            </a:r>
            <a:endParaRPr lang="es-MX" dirty="0" smtClean="0">
              <a:solidFill>
                <a:schemeClr val="accent6">
                  <a:lumMod val="50000"/>
                </a:schemeClr>
              </a:solidFill>
            </a:endParaRPr>
          </a:p>
          <a:p>
            <a:pPr>
              <a:buFont typeface="Arial" pitchFamily="34" charset="0"/>
              <a:buChar char="•"/>
            </a:pPr>
            <a:r>
              <a:rPr lang="es-MX" dirty="0" smtClean="0">
                <a:solidFill>
                  <a:schemeClr val="accent6">
                    <a:lumMod val="50000"/>
                  </a:schemeClr>
                </a:solidFill>
                <a:hlinkClick r:id="rId4"/>
              </a:rPr>
              <a:t>http://www.conevyt.org.mx/cursos/cursos/riquezas/recursos/mapas/mapa</a:t>
            </a:r>
            <a:endParaRPr lang="es-MX" dirty="0" smtClean="0">
              <a:solidFill>
                <a:schemeClr val="accent6">
                  <a:lumMod val="50000"/>
                </a:schemeClr>
              </a:solidFill>
            </a:endParaRPr>
          </a:p>
          <a:p>
            <a:pPr>
              <a:buFont typeface="Arial" pitchFamily="34" charset="0"/>
              <a:buChar char="•"/>
            </a:pPr>
            <a:r>
              <a:rPr lang="es-MX" dirty="0" smtClean="0">
                <a:solidFill>
                  <a:schemeClr val="accent6">
                    <a:lumMod val="50000"/>
                  </a:schemeClr>
                </a:solidFill>
                <a:hlinkClick r:id="rId5"/>
              </a:rPr>
              <a:t>http://biologiaygeologia.org/</a:t>
            </a:r>
            <a:endParaRPr lang="es-MX" dirty="0" smtClean="0">
              <a:solidFill>
                <a:schemeClr val="accent6">
                  <a:lumMod val="50000"/>
                </a:schemeClr>
              </a:solidFill>
            </a:endParaRPr>
          </a:p>
          <a:p>
            <a:pPr>
              <a:buFont typeface="Arial" pitchFamily="34" charset="0"/>
              <a:buChar char="•"/>
            </a:pPr>
            <a:r>
              <a:rPr lang="es-MX" dirty="0" smtClean="0"/>
              <a:t>Geografía de </a:t>
            </a:r>
            <a:r>
              <a:rPr lang="es-MX" dirty="0" err="1" smtClean="0"/>
              <a:t>Mexico</a:t>
            </a:r>
            <a:r>
              <a:rPr lang="es-MX" dirty="0" smtClean="0"/>
              <a:t> y el mundo. Luis Daniel Morales Fonseca . México:  Fernández Editores, 2007.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l" defTabSz="914400">
              <a:lnSpc>
                <a:spcPct val="90000"/>
              </a:lnSpc>
              <a:spcBef>
                <a:spcPts val="0"/>
              </a:spcBef>
              <a:buNone/>
            </a:pPr>
            <a:r>
              <a:rPr lang="es-ES_tradnl" sz="5400" b="0" i="0" dirty="0" smtClean="0">
                <a:solidFill>
                  <a:srgbClr val="652825"/>
                </a:solidFill>
                <a:latin typeface="Comicate" pitchFamily="2" charset="0"/>
              </a:rPr>
              <a:t>Recurso natural:</a:t>
            </a:r>
            <a:endParaRPr lang="es-ES_tradnl" sz="5400" b="0" i="0" dirty="0">
              <a:solidFill>
                <a:srgbClr val="652825"/>
              </a:solidFill>
              <a:latin typeface="Comicate" pitchFamily="2" charset="0"/>
            </a:endParaRPr>
          </a:p>
        </p:txBody>
      </p:sp>
      <p:sp>
        <p:nvSpPr>
          <p:cNvPr id="14" name="Content Placeholder 13"/>
          <p:cNvSpPr>
            <a:spLocks noGrp="1"/>
          </p:cNvSpPr>
          <p:nvPr>
            <p:ph idx="1"/>
          </p:nvPr>
        </p:nvSpPr>
        <p:spPr>
          <a:xfrm>
            <a:off x="379412" y="2209800"/>
            <a:ext cx="6096001" cy="4267200"/>
          </a:xfrm>
        </p:spPr>
        <p:txBody>
          <a:bodyPr>
            <a:normAutofit/>
          </a:bodyPr>
          <a:lstStyle/>
          <a:p>
            <a:pPr>
              <a:buClr>
                <a:srgbClr val="652825"/>
              </a:buClr>
              <a:buFont typeface="Wingdings"/>
              <a:buChar char="§"/>
            </a:pPr>
            <a:r>
              <a:rPr lang="es-MX" sz="4000" dirty="0" smtClean="0"/>
              <a:t>Un recurso natural es un bien o servicio proporcionado por la naturaleza sin alteraciones por parte del ser humano.</a:t>
            </a:r>
            <a:endParaRPr lang="es-ES_tradnl" sz="4000" b="0" i="0" dirty="0">
              <a:solidFill>
                <a:srgbClr val="652825"/>
              </a:solidFill>
              <a:latin typeface="Corbel"/>
              <a:ea typeface="+mn-ea"/>
              <a:cs typeface="+mn-cs"/>
            </a:endParaRPr>
          </a:p>
        </p:txBody>
      </p:sp>
      <p:pic>
        <p:nvPicPr>
          <p:cNvPr id="13314" name="Picture 2" descr="http://4.bp.blogspot.com/_2r0zxLgPQwo/S8aBcLkHD_I/AAAAAAAAAC4/nmJCdbEEtvo/s1600/recursos%2Bnaturales.bmp"/>
          <p:cNvPicPr>
            <a:picLocks noChangeAspect="1" noChangeArrowheads="1"/>
          </p:cNvPicPr>
          <p:nvPr/>
        </p:nvPicPr>
        <p:blipFill>
          <a:blip r:embed="rId2" cstate="print"/>
          <a:srcRect/>
          <a:stretch>
            <a:fillRect/>
          </a:stretch>
        </p:blipFill>
        <p:spPr bwMode="auto">
          <a:xfrm>
            <a:off x="7237412" y="1828800"/>
            <a:ext cx="4572000" cy="3657601"/>
          </a:xfrm>
          <a:prstGeom prst="rect">
            <a:avLst/>
          </a:prstGeom>
          <a:noFill/>
        </p:spPr>
      </p:pic>
    </p:spTree>
    <p:extLst>
      <p:ext uri="{BB962C8B-B14F-4D97-AF65-F5344CB8AC3E}">
        <p14:creationId xmlns:p14="http://schemas.microsoft.com/office/powerpoint/2010/main" val="3211877532"/>
      </p:ext>
    </p:extLst>
  </p:cSld>
  <p:clrMapOvr>
    <a:masterClrMapping/>
  </p:clrMapOvr>
  <p:transition spd="med">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7012" y="189723"/>
            <a:ext cx="11506200" cy="1144556"/>
          </a:xfrm>
        </p:spPr>
        <p:txBody>
          <a:bodyPr>
            <a:noAutofit/>
          </a:bodyPr>
          <a:lstStyle/>
          <a:p>
            <a:r>
              <a:rPr lang="es-MX" sz="4800" dirty="0" smtClean="0">
                <a:latin typeface="Comicate" pitchFamily="2" charset="0"/>
              </a:rPr>
              <a:t>Que son los recursos naturales?</a:t>
            </a:r>
            <a:endParaRPr lang="es-MX" sz="4800" dirty="0">
              <a:latin typeface="Comicate" pitchFamily="2" charset="0"/>
            </a:endParaRPr>
          </a:p>
        </p:txBody>
      </p:sp>
      <p:pic>
        <p:nvPicPr>
          <p:cNvPr id="5" name="recursos naturales.mp4">
            <a:hlinkClick r:id="" action="ppaction://media"/>
          </p:cNvPr>
          <p:cNvPicPr>
            <a:picLocks noGrp="1" noRot="1" noChangeAspect="1"/>
          </p:cNvPicPr>
          <p:nvPr>
            <p:ph idx="1"/>
            <a:videoFile r:link="rId1"/>
          </p:nvPr>
        </p:nvPicPr>
        <p:blipFill>
          <a:blip r:embed="rId3" cstate="print"/>
          <a:stretch>
            <a:fillRect/>
          </a:stretch>
        </p:blipFill>
        <p:spPr>
          <a:xfrm>
            <a:off x="4799012" y="1991916"/>
            <a:ext cx="5486400"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2812" y="189722"/>
            <a:ext cx="10363199" cy="1258077"/>
          </a:xfrm>
        </p:spPr>
        <p:txBody>
          <a:bodyPr>
            <a:noAutofit/>
          </a:bodyPr>
          <a:lstStyle/>
          <a:p>
            <a:pPr algn="ctr"/>
            <a:r>
              <a:rPr lang="es-MX" sz="4800" dirty="0" smtClean="0">
                <a:latin typeface="Comicate" pitchFamily="2" charset="0"/>
              </a:rPr>
              <a:t>Clasificación de los recursos naturales</a:t>
            </a:r>
            <a:endParaRPr lang="es-MX" sz="4800" dirty="0">
              <a:latin typeface="Comicate" pitchFamily="2" charset="0"/>
            </a:endParaRPr>
          </a:p>
        </p:txBody>
      </p:sp>
      <p:graphicFrame>
        <p:nvGraphicFramePr>
          <p:cNvPr id="5" name="4 Tabla"/>
          <p:cNvGraphicFramePr>
            <a:graphicFrameLocks noGrp="1"/>
          </p:cNvGraphicFramePr>
          <p:nvPr/>
        </p:nvGraphicFramePr>
        <p:xfrm>
          <a:off x="1370012" y="1905000"/>
          <a:ext cx="10134600" cy="4572000"/>
        </p:xfrm>
        <a:graphic>
          <a:graphicData uri="http://schemas.openxmlformats.org/drawingml/2006/table">
            <a:tbl>
              <a:tblPr firstRow="1" bandRow="1">
                <a:tableStyleId>{5C22544A-7EE6-4342-B048-85BDC9FD1C3A}</a:tableStyleId>
              </a:tblPr>
              <a:tblGrid>
                <a:gridCol w="3378200"/>
                <a:gridCol w="3378200"/>
                <a:gridCol w="3378200"/>
              </a:tblGrid>
              <a:tr h="2034050">
                <a:tc>
                  <a:txBody>
                    <a:bodyPr/>
                    <a:lstStyle/>
                    <a:p>
                      <a:pPr algn="ctr"/>
                      <a:endParaRPr lang="es-MX" sz="2400" dirty="0" smtClean="0"/>
                    </a:p>
                    <a:p>
                      <a:pPr algn="ctr"/>
                      <a:r>
                        <a:rPr lang="es-MX" sz="2400" dirty="0" smtClean="0"/>
                        <a:t>Recursos naturales renovables</a:t>
                      </a:r>
                      <a:endParaRPr lang="es-MX" sz="2400" dirty="0"/>
                    </a:p>
                  </a:txBody>
                  <a:tcPr/>
                </a:tc>
                <a:tc>
                  <a:txBody>
                    <a:bodyPr/>
                    <a:lstStyle/>
                    <a:p>
                      <a:pPr algn="ctr"/>
                      <a:endParaRPr lang="es-MX" sz="2400" dirty="0" smtClean="0"/>
                    </a:p>
                    <a:p>
                      <a:pPr algn="ctr"/>
                      <a:r>
                        <a:rPr lang="es-MX" sz="2400" dirty="0" smtClean="0"/>
                        <a:t>Recursos naturales no renovables</a:t>
                      </a:r>
                      <a:endParaRPr lang="es-MX" sz="2400" dirty="0"/>
                    </a:p>
                  </a:txBody>
                  <a:tcPr/>
                </a:tc>
                <a:tc>
                  <a:txBody>
                    <a:bodyPr/>
                    <a:lstStyle/>
                    <a:p>
                      <a:pPr algn="ctr"/>
                      <a:endParaRPr lang="es-MX" sz="2400" dirty="0" smtClean="0"/>
                    </a:p>
                    <a:p>
                      <a:pPr algn="ctr"/>
                      <a:r>
                        <a:rPr lang="es-MX" sz="2400" dirty="0" smtClean="0"/>
                        <a:t>Recursos naturales inagotables </a:t>
                      </a:r>
                      <a:endParaRPr lang="es-MX" sz="2400" dirty="0"/>
                    </a:p>
                  </a:txBody>
                  <a:tcPr/>
                </a:tc>
              </a:tr>
              <a:tr h="2537950">
                <a:tc>
                  <a:txBody>
                    <a:bodyPr/>
                    <a:lstStyle/>
                    <a:p>
                      <a:r>
                        <a:rPr lang="es-MX" sz="2000" b="0" i="0" kern="1200" dirty="0" smtClean="0">
                          <a:solidFill>
                            <a:schemeClr val="dk1"/>
                          </a:solidFill>
                          <a:latin typeface="+mn-lt"/>
                          <a:ea typeface="+mn-ea"/>
                          <a:cs typeface="+mn-cs"/>
                        </a:rPr>
                        <a:t>Son aquellos que se pueden reproducir, pero que si son utilizados de manera indiscriminada, pueden llegar a extinguirse.  Por ejemplo</a:t>
                      </a:r>
                      <a:r>
                        <a:rPr lang="es-MX" sz="2000" b="0" i="0" kern="1200" baseline="0" dirty="0" smtClean="0">
                          <a:solidFill>
                            <a:schemeClr val="dk1"/>
                          </a:solidFill>
                          <a:latin typeface="+mn-lt"/>
                          <a:ea typeface="+mn-ea"/>
                          <a:cs typeface="+mn-cs"/>
                        </a:rPr>
                        <a:t> </a:t>
                      </a:r>
                      <a:r>
                        <a:rPr lang="es-MX" sz="2000" b="0" i="0" kern="1200" dirty="0" smtClean="0">
                          <a:solidFill>
                            <a:schemeClr val="dk1"/>
                          </a:solidFill>
                          <a:latin typeface="+mn-lt"/>
                          <a:ea typeface="+mn-ea"/>
                          <a:cs typeface="+mn-cs"/>
                        </a:rPr>
                        <a:t>(animales, plantas,</a:t>
                      </a:r>
                      <a:r>
                        <a:rPr lang="es-MX" sz="2000" b="0" i="0" kern="1200" baseline="0" dirty="0" smtClean="0">
                          <a:solidFill>
                            <a:schemeClr val="dk1"/>
                          </a:solidFill>
                          <a:latin typeface="+mn-lt"/>
                          <a:ea typeface="+mn-ea"/>
                          <a:cs typeface="+mn-cs"/>
                        </a:rPr>
                        <a:t> suelo).</a:t>
                      </a:r>
                      <a:endParaRPr lang="es-MX" sz="2000" dirty="0"/>
                    </a:p>
                  </a:txBody>
                  <a:tcPr/>
                </a:tc>
                <a:tc>
                  <a:txBody>
                    <a:bodyPr/>
                    <a:lstStyle/>
                    <a:p>
                      <a:r>
                        <a:rPr lang="es-MX" sz="2000" b="0" i="0" kern="1200" dirty="0" smtClean="0">
                          <a:solidFill>
                            <a:schemeClr val="dk1"/>
                          </a:solidFill>
                          <a:latin typeface="+mn-lt"/>
                          <a:ea typeface="+mn-ea"/>
                          <a:cs typeface="+mn-cs"/>
                        </a:rPr>
                        <a:t>Son los que no se producen constantemente</a:t>
                      </a:r>
                      <a:r>
                        <a:rPr lang="es-MX" sz="2000" b="0" i="0" kern="1200" baseline="0" dirty="0" smtClean="0">
                          <a:solidFill>
                            <a:schemeClr val="dk1"/>
                          </a:solidFill>
                          <a:latin typeface="+mn-lt"/>
                          <a:ea typeface="+mn-ea"/>
                          <a:cs typeface="+mn-cs"/>
                        </a:rPr>
                        <a:t> o que tardan muchos años para generarse. </a:t>
                      </a:r>
                    </a:p>
                    <a:p>
                      <a:r>
                        <a:rPr lang="es-MX" sz="2000" b="0" i="0" kern="1200" baseline="0" dirty="0" smtClean="0">
                          <a:solidFill>
                            <a:schemeClr val="dk1"/>
                          </a:solidFill>
                          <a:latin typeface="+mn-lt"/>
                          <a:ea typeface="+mn-ea"/>
                          <a:cs typeface="+mn-cs"/>
                        </a:rPr>
                        <a:t>Por ejemplo (Carbón, petróleo, oro, plata, agua).</a:t>
                      </a:r>
                      <a:endParaRPr lang="es-MX" sz="2000" b="0" dirty="0"/>
                    </a:p>
                  </a:txBody>
                  <a:tcPr/>
                </a:tc>
                <a:tc>
                  <a:txBody>
                    <a:bodyPr/>
                    <a:lstStyle/>
                    <a:p>
                      <a:r>
                        <a:rPr lang="es-MX" sz="2000" b="0" i="0" kern="1200" dirty="0" smtClean="0">
                          <a:solidFill>
                            <a:schemeClr val="dk1"/>
                          </a:solidFill>
                          <a:latin typeface="+mn-lt"/>
                          <a:ea typeface="+mn-ea"/>
                          <a:cs typeface="+mn-cs"/>
                        </a:rPr>
                        <a:t>Son</a:t>
                      </a:r>
                      <a:r>
                        <a:rPr lang="es-MX" sz="2000" b="0" i="0" kern="1200" baseline="0" dirty="0" smtClean="0">
                          <a:solidFill>
                            <a:schemeClr val="dk1"/>
                          </a:solidFill>
                          <a:latin typeface="+mn-lt"/>
                          <a:ea typeface="+mn-ea"/>
                          <a:cs typeface="+mn-cs"/>
                        </a:rPr>
                        <a:t> aquellos </a:t>
                      </a:r>
                      <a:r>
                        <a:rPr lang="es-MX" sz="2000" b="0" i="0" kern="1200" dirty="0" smtClean="0">
                          <a:solidFill>
                            <a:schemeClr val="dk1"/>
                          </a:solidFill>
                          <a:latin typeface="+mn-lt"/>
                          <a:ea typeface="+mn-ea"/>
                          <a:cs typeface="+mn-cs"/>
                        </a:rPr>
                        <a:t>que no se extinguen, terminan o gastan con el uso ni con el paso del tiempo. Por ejemplo (radiación solar, viento, mareas).</a:t>
                      </a:r>
                      <a:endParaRPr lang="es-MX" sz="2000" b="0" dirty="0"/>
                    </a:p>
                  </a:txBody>
                  <a:tcPr/>
                </a:tc>
              </a:tr>
            </a:tbl>
          </a:graphicData>
        </a:graphic>
      </p:graphicFrame>
    </p:spTree>
  </p:cSld>
  <p:clrMapOvr>
    <a:masterClrMapping/>
  </p:clrMapOvr>
  <p:transition spd="med">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6000" dirty="0" smtClean="0">
                <a:solidFill>
                  <a:schemeClr val="accent4">
                    <a:lumMod val="75000"/>
                  </a:schemeClr>
                </a:solidFill>
                <a:latin typeface="Comicate" pitchFamily="2" charset="0"/>
                <a:cs typeface="Lucida Bright" pitchFamily="18" charset="0"/>
              </a:rPr>
              <a:t>Riquezas en México</a:t>
            </a:r>
            <a:endParaRPr lang="es-MX" sz="6000" dirty="0">
              <a:solidFill>
                <a:schemeClr val="accent4">
                  <a:lumMod val="75000"/>
                </a:schemeClr>
              </a:solidFill>
              <a:latin typeface="Comicate" pitchFamily="2" charset="0"/>
              <a:cs typeface="Lucida Bright" pitchFamily="18" charset="0"/>
            </a:endParaRPr>
          </a:p>
        </p:txBody>
      </p:sp>
      <p:graphicFrame>
        <p:nvGraphicFramePr>
          <p:cNvPr id="4" name="3 Marcador de contenido"/>
          <p:cNvGraphicFramePr>
            <a:graphicFrameLocks noGrp="1"/>
          </p:cNvGraphicFramePr>
          <p:nvPr>
            <p:ph idx="1"/>
          </p:nvPr>
        </p:nvGraphicFramePr>
        <p:xfrm>
          <a:off x="1522413" y="1905000"/>
          <a:ext cx="914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6600" dirty="0" smtClean="0">
                <a:solidFill>
                  <a:schemeClr val="accent4">
                    <a:lumMod val="75000"/>
                  </a:schemeClr>
                </a:solidFill>
                <a:latin typeface="Comicate" pitchFamily="2" charset="0"/>
                <a:cs typeface="Aharoni" pitchFamily="2" charset="-79"/>
              </a:rPr>
              <a:t>Tipos</a:t>
            </a:r>
            <a:endParaRPr lang="es-MX" sz="6600" dirty="0">
              <a:solidFill>
                <a:schemeClr val="accent4">
                  <a:lumMod val="75000"/>
                </a:schemeClr>
              </a:solidFill>
              <a:latin typeface="Comicate" pitchFamily="2" charset="0"/>
              <a:cs typeface="Aharoni" pitchFamily="2" charset="-79"/>
            </a:endParaRPr>
          </a:p>
        </p:txBody>
      </p:sp>
      <p:sp>
        <p:nvSpPr>
          <p:cNvPr id="3" name="2 Marcador de contenido"/>
          <p:cNvSpPr>
            <a:spLocks noGrp="1"/>
          </p:cNvSpPr>
          <p:nvPr>
            <p:ph idx="1"/>
          </p:nvPr>
        </p:nvSpPr>
        <p:spPr>
          <a:xfrm>
            <a:off x="608012" y="1905000"/>
            <a:ext cx="11048999" cy="4267200"/>
          </a:xfrm>
        </p:spPr>
        <p:txBody>
          <a:bodyPr/>
          <a:lstStyle/>
          <a:p>
            <a:pPr fontAlgn="base">
              <a:lnSpc>
                <a:spcPct val="150000"/>
              </a:lnSpc>
            </a:pPr>
            <a:r>
              <a:rPr lang="es-MX" dirty="0" smtClean="0"/>
              <a:t>Desde energía hasta metales preciosos, México lo tiene todo. Sus recursos naturales incluyen petróleo, oro, cobre, plata y gas natural. Muchos conocen la belleza de los paisajes </a:t>
            </a:r>
            <a:r>
              <a:rPr lang="es-MX" u="sng" dirty="0" smtClean="0"/>
              <a:t>naturales</a:t>
            </a:r>
            <a:r>
              <a:rPr lang="es-MX" dirty="0" smtClean="0"/>
              <a:t> del país, que han sido aprovechados como paisajes en todas las costas mexicanas, abarrotadas por millones de visitantes cada año. Sin embargo, México también posee reservas de petróleo sustanciales, controladas por una compañía petrolera operada por el estado. Para mayor información ver en la sección de Recursos.</a:t>
            </a:r>
          </a:p>
          <a:p>
            <a:endParaRPr lang="es-MX" dirty="0"/>
          </a:p>
        </p:txBody>
      </p:sp>
    </p:spTree>
  </p:cSld>
  <p:clrMapOvr>
    <a:masterClrMapping/>
  </p:clrMapOvr>
  <p:transition spd="med">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6000" dirty="0" smtClean="0">
                <a:solidFill>
                  <a:schemeClr val="accent4">
                    <a:lumMod val="75000"/>
                  </a:schemeClr>
                </a:solidFill>
                <a:latin typeface="Comicate" pitchFamily="2" charset="0"/>
                <a:cs typeface="Aharoni" pitchFamily="2" charset="-79"/>
              </a:rPr>
              <a:t>Beneficios</a:t>
            </a:r>
            <a:endParaRPr lang="es-MX" sz="6000" dirty="0">
              <a:solidFill>
                <a:schemeClr val="accent4">
                  <a:lumMod val="75000"/>
                </a:schemeClr>
              </a:solidFill>
              <a:latin typeface="Comicate" pitchFamily="2" charset="0"/>
              <a:cs typeface="Aharoni" pitchFamily="2" charset="-79"/>
            </a:endParaRPr>
          </a:p>
        </p:txBody>
      </p:sp>
      <p:sp>
        <p:nvSpPr>
          <p:cNvPr id="3" name="2 Marcador de contenido"/>
          <p:cNvSpPr>
            <a:spLocks noGrp="1"/>
          </p:cNvSpPr>
          <p:nvPr>
            <p:ph idx="1"/>
          </p:nvPr>
        </p:nvSpPr>
        <p:spPr>
          <a:xfrm>
            <a:off x="608012" y="1828800"/>
            <a:ext cx="10820400" cy="4724400"/>
          </a:xfrm>
        </p:spPr>
        <p:txBody>
          <a:bodyPr>
            <a:normAutofit lnSpcReduction="10000"/>
          </a:bodyPr>
          <a:lstStyle/>
          <a:p>
            <a:pPr fontAlgn="base">
              <a:lnSpc>
                <a:spcPct val="150000"/>
              </a:lnSpc>
              <a:buNone/>
            </a:pPr>
            <a:r>
              <a:rPr lang="es-MX" dirty="0" smtClean="0"/>
              <a:t>    Con la abundancia de los recursos naturales de México, ha creado un nicho para sí mismo en Latinoamérica como el principal productor y fabricante de bienes. Muchas fábricas manufactureras que ofrecen servicio para los EE.UU. están ubicadas en México. Esto ofrece una buena oportunidad para el uso de recursos naturales en instalaciones cercanas, reduciendo así los costos de transportación de las materias primas. Adicionalmente, estos materiales por sí mismos, contribuyen al ingreso de la economía del país. De hecho, en 2007, México recibió un ingreso de US$1 trillón en GDP por primera vez en su historia. Para más información, ver la sección de recursos más abajo.</a:t>
            </a:r>
          </a:p>
          <a:p>
            <a:endParaRPr lang="es-MX" dirty="0"/>
          </a:p>
        </p:txBody>
      </p:sp>
    </p:spTree>
  </p:cSld>
  <p:clrMapOvr>
    <a:masterClrMapping/>
  </p:clrMapOvr>
  <p:transition spd="med">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3812" y="228600"/>
            <a:ext cx="9142999" cy="1143000"/>
          </a:xfrm>
        </p:spPr>
        <p:txBody>
          <a:bodyPr/>
          <a:lstStyle/>
          <a:p>
            <a:r>
              <a:rPr lang="es-MX" sz="5400" dirty="0" smtClean="0">
                <a:solidFill>
                  <a:schemeClr val="accent6">
                    <a:lumMod val="75000"/>
                  </a:schemeClr>
                </a:solidFill>
                <a:latin typeface="Aharoni" pitchFamily="2" charset="-79"/>
                <a:cs typeface="Aharoni" pitchFamily="2" charset="-79"/>
              </a:rPr>
              <a:t>         </a:t>
            </a:r>
            <a:r>
              <a:rPr lang="es-MX" sz="6600" dirty="0" smtClean="0">
                <a:solidFill>
                  <a:schemeClr val="accent4">
                    <a:lumMod val="75000"/>
                  </a:schemeClr>
                </a:solidFill>
                <a:latin typeface="Comicate" pitchFamily="2" charset="0"/>
                <a:cs typeface="Aharoni" pitchFamily="2" charset="-79"/>
              </a:rPr>
              <a:t>Flora</a:t>
            </a:r>
            <a:endParaRPr lang="es-MX" sz="5400" dirty="0">
              <a:solidFill>
                <a:schemeClr val="accent4">
                  <a:lumMod val="75000"/>
                </a:schemeClr>
              </a:solidFill>
              <a:latin typeface="Comicate" pitchFamily="2" charset="0"/>
              <a:cs typeface="Aharoni" pitchFamily="2" charset="-79"/>
            </a:endParaRPr>
          </a:p>
        </p:txBody>
      </p:sp>
      <p:sp>
        <p:nvSpPr>
          <p:cNvPr id="3" name="2 Marcador de texto"/>
          <p:cNvSpPr>
            <a:spLocks noGrp="1"/>
          </p:cNvSpPr>
          <p:nvPr>
            <p:ph type="body" idx="1"/>
          </p:nvPr>
        </p:nvSpPr>
        <p:spPr>
          <a:xfrm>
            <a:off x="1446212" y="1828800"/>
            <a:ext cx="6172200" cy="2743200"/>
          </a:xfrm>
        </p:spPr>
        <p:txBody>
          <a:bodyPr numCol="2">
            <a:normAutofit lnSpcReduction="10000"/>
          </a:bodyPr>
          <a:lstStyle/>
          <a:p>
            <a:pPr>
              <a:buFont typeface="Arial" pitchFamily="34" charset="0"/>
              <a:buChar char="•"/>
            </a:pPr>
            <a:r>
              <a:rPr lang="es-MX" sz="3600" dirty="0" smtClean="0"/>
              <a:t>Maíz           </a:t>
            </a:r>
          </a:p>
          <a:p>
            <a:pPr>
              <a:buFont typeface="Arial" pitchFamily="34" charset="0"/>
              <a:buChar char="•"/>
            </a:pPr>
            <a:r>
              <a:rPr lang="es-MX" sz="3600" dirty="0" smtClean="0"/>
              <a:t>Sorgo</a:t>
            </a:r>
          </a:p>
          <a:p>
            <a:pPr>
              <a:buFont typeface="Arial" pitchFamily="34" charset="0"/>
              <a:buChar char="•"/>
            </a:pPr>
            <a:r>
              <a:rPr lang="es-MX" sz="3600" dirty="0" smtClean="0"/>
              <a:t>Frijol</a:t>
            </a:r>
          </a:p>
          <a:p>
            <a:pPr>
              <a:buFont typeface="Arial" pitchFamily="34" charset="0"/>
              <a:buChar char="•"/>
            </a:pPr>
            <a:r>
              <a:rPr lang="es-MX" sz="3600" dirty="0" smtClean="0"/>
              <a:t>Papa</a:t>
            </a:r>
          </a:p>
          <a:p>
            <a:pPr>
              <a:buFont typeface="Arial" pitchFamily="34" charset="0"/>
              <a:buChar char="•"/>
            </a:pPr>
            <a:r>
              <a:rPr lang="es-MX" sz="3600" dirty="0" smtClean="0"/>
              <a:t>Chile Verde</a:t>
            </a:r>
          </a:p>
          <a:p>
            <a:pPr>
              <a:buFont typeface="Arial" pitchFamily="34" charset="0"/>
              <a:buChar char="•"/>
            </a:pPr>
            <a:r>
              <a:rPr lang="es-MX" sz="3600" dirty="0" smtClean="0"/>
              <a:t>Sandía</a:t>
            </a:r>
          </a:p>
          <a:p>
            <a:pPr>
              <a:buFont typeface="Arial" pitchFamily="34" charset="0"/>
              <a:buChar char="•"/>
            </a:pPr>
            <a:r>
              <a:rPr lang="es-MX" sz="3600" dirty="0" smtClean="0"/>
              <a:t>Melón</a:t>
            </a:r>
          </a:p>
          <a:p>
            <a:pPr>
              <a:buFont typeface="Arial" pitchFamily="34" charset="0"/>
              <a:buChar char="•"/>
            </a:pPr>
            <a:r>
              <a:rPr lang="es-MX" sz="3600" dirty="0" smtClean="0"/>
              <a:t>Piña </a:t>
            </a:r>
          </a:p>
          <a:p>
            <a:pPr>
              <a:buFont typeface="Arial" pitchFamily="34" charset="0"/>
              <a:buChar char="•"/>
            </a:pPr>
            <a:r>
              <a:rPr lang="es-MX" sz="3600" dirty="0" smtClean="0"/>
              <a:t>Cebolla</a:t>
            </a:r>
          </a:p>
          <a:p>
            <a:pPr>
              <a:buFont typeface="Arial" pitchFamily="34" charset="0"/>
              <a:buChar char="•"/>
            </a:pPr>
            <a:r>
              <a:rPr lang="es-MX" sz="3600" dirty="0" smtClean="0"/>
              <a:t>Henequén </a:t>
            </a:r>
          </a:p>
          <a:p>
            <a:pPr>
              <a:buFont typeface="Arial" pitchFamily="34" charset="0"/>
              <a:buChar char="•"/>
            </a:pPr>
            <a:endParaRPr lang="es-MX" dirty="0" smtClean="0"/>
          </a:p>
          <a:p>
            <a:pPr>
              <a:buFont typeface="Arial" pitchFamily="34" charset="0"/>
              <a:buChar char="•"/>
            </a:pPr>
            <a:endParaRPr lang="es-MX" dirty="0" smtClean="0"/>
          </a:p>
          <a:p>
            <a:pPr>
              <a:buFont typeface="Arial" pitchFamily="34" charset="0"/>
              <a:buChar char="•"/>
            </a:pPr>
            <a:endParaRPr lang="es-MX" dirty="0" smtClean="0"/>
          </a:p>
        </p:txBody>
      </p:sp>
      <p:pic>
        <p:nvPicPr>
          <p:cNvPr id="31746" name="Picture 2" descr="http://kuchniameksykanska.com/wp-content/uploads/2011/03/maizfrijolchile.jpg"/>
          <p:cNvPicPr>
            <a:picLocks noChangeAspect="1" noChangeArrowheads="1"/>
          </p:cNvPicPr>
          <p:nvPr/>
        </p:nvPicPr>
        <p:blipFill>
          <a:blip r:embed="rId2" cstate="print"/>
          <a:srcRect/>
          <a:stretch>
            <a:fillRect/>
          </a:stretch>
        </p:blipFill>
        <p:spPr bwMode="auto">
          <a:xfrm>
            <a:off x="7618412" y="1219200"/>
            <a:ext cx="4114800" cy="3047177"/>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6212" y="457200"/>
            <a:ext cx="9142999" cy="990600"/>
          </a:xfrm>
        </p:spPr>
        <p:txBody>
          <a:bodyPr/>
          <a:lstStyle/>
          <a:p>
            <a:r>
              <a:rPr lang="es-MX" dirty="0" smtClean="0">
                <a:latin typeface="Aharoni" pitchFamily="2" charset="-79"/>
                <a:cs typeface="Aharoni" pitchFamily="2" charset="-79"/>
              </a:rPr>
              <a:t/>
            </a:r>
            <a:br>
              <a:rPr lang="es-MX" dirty="0" smtClean="0">
                <a:latin typeface="Aharoni" pitchFamily="2" charset="-79"/>
                <a:cs typeface="Aharoni" pitchFamily="2" charset="-79"/>
              </a:rPr>
            </a:br>
            <a:r>
              <a:rPr lang="es-MX" dirty="0" smtClean="0">
                <a:latin typeface="Aharoni" pitchFamily="2" charset="-79"/>
                <a:cs typeface="Aharoni" pitchFamily="2" charset="-79"/>
              </a:rPr>
              <a:t>     </a:t>
            </a:r>
            <a:r>
              <a:rPr lang="es-MX" sz="7200" dirty="0" smtClean="0">
                <a:latin typeface="Comicate" pitchFamily="2" charset="0"/>
                <a:cs typeface="Aharoni" pitchFamily="2" charset="-79"/>
              </a:rPr>
              <a:t> </a:t>
            </a:r>
            <a:r>
              <a:rPr lang="es-MX" sz="7200" dirty="0" smtClean="0">
                <a:solidFill>
                  <a:schemeClr val="accent4">
                    <a:lumMod val="75000"/>
                  </a:schemeClr>
                </a:solidFill>
                <a:latin typeface="Comicate" pitchFamily="2" charset="0"/>
                <a:cs typeface="Aharoni" pitchFamily="2" charset="-79"/>
              </a:rPr>
              <a:t>Fauna</a:t>
            </a:r>
            <a:endParaRPr lang="es-MX" dirty="0">
              <a:solidFill>
                <a:schemeClr val="accent4">
                  <a:lumMod val="75000"/>
                </a:schemeClr>
              </a:solidFill>
              <a:latin typeface="Comicate" pitchFamily="2" charset="0"/>
              <a:cs typeface="Aharoni" pitchFamily="2" charset="-79"/>
            </a:endParaRPr>
          </a:p>
        </p:txBody>
      </p:sp>
      <p:sp>
        <p:nvSpPr>
          <p:cNvPr id="3" name="2 Marcador de texto"/>
          <p:cNvSpPr>
            <a:spLocks noGrp="1"/>
          </p:cNvSpPr>
          <p:nvPr>
            <p:ph type="body" idx="1"/>
          </p:nvPr>
        </p:nvSpPr>
        <p:spPr>
          <a:xfrm>
            <a:off x="379412" y="1676400"/>
            <a:ext cx="8229601" cy="2819400"/>
          </a:xfrm>
        </p:spPr>
        <p:txBody>
          <a:bodyPr numCol="2">
            <a:noAutofit/>
          </a:bodyPr>
          <a:lstStyle/>
          <a:p>
            <a:pPr>
              <a:buFont typeface="Arial" pitchFamily="34" charset="0"/>
              <a:buChar char="•"/>
            </a:pPr>
            <a:r>
              <a:rPr lang="es-MX" sz="3200" dirty="0" smtClean="0"/>
              <a:t>Sardina</a:t>
            </a:r>
          </a:p>
          <a:p>
            <a:pPr>
              <a:buFont typeface="Arial" pitchFamily="34" charset="0"/>
              <a:buChar char="•"/>
            </a:pPr>
            <a:r>
              <a:rPr lang="es-MX" sz="3200" dirty="0" smtClean="0"/>
              <a:t>Atún Mojarra</a:t>
            </a:r>
          </a:p>
          <a:p>
            <a:pPr>
              <a:buFont typeface="Arial" pitchFamily="34" charset="0"/>
              <a:buChar char="•"/>
            </a:pPr>
            <a:r>
              <a:rPr lang="es-MX" sz="3200" dirty="0" smtClean="0"/>
              <a:t>Huachinango</a:t>
            </a:r>
          </a:p>
          <a:p>
            <a:pPr>
              <a:buFont typeface="Arial" pitchFamily="34" charset="0"/>
              <a:buChar char="•"/>
            </a:pPr>
            <a:r>
              <a:rPr lang="es-MX" sz="3200" dirty="0" smtClean="0"/>
              <a:t>Carpa</a:t>
            </a:r>
          </a:p>
          <a:p>
            <a:pPr>
              <a:buFont typeface="Arial" pitchFamily="34" charset="0"/>
              <a:buChar char="•"/>
            </a:pPr>
            <a:r>
              <a:rPr lang="es-MX" sz="3200" dirty="0" smtClean="0"/>
              <a:t>Tiburón</a:t>
            </a:r>
          </a:p>
          <a:p>
            <a:pPr>
              <a:buFont typeface="Arial" pitchFamily="34" charset="0"/>
              <a:buChar char="•"/>
            </a:pPr>
            <a:r>
              <a:rPr lang="es-MX" sz="3200" dirty="0" smtClean="0"/>
              <a:t>Cierra</a:t>
            </a:r>
          </a:p>
          <a:p>
            <a:pPr>
              <a:buFont typeface="Arial" pitchFamily="34" charset="0"/>
              <a:buChar char="•"/>
            </a:pPr>
            <a:r>
              <a:rPr lang="es-MX" sz="3200" dirty="0" smtClean="0"/>
              <a:t>Pulpo</a:t>
            </a:r>
          </a:p>
          <a:p>
            <a:pPr>
              <a:buFont typeface="Arial" pitchFamily="34" charset="0"/>
              <a:buChar char="•"/>
            </a:pPr>
            <a:r>
              <a:rPr lang="es-MX" sz="3200" dirty="0" smtClean="0"/>
              <a:t>Camarón Abulón </a:t>
            </a:r>
          </a:p>
          <a:p>
            <a:pPr>
              <a:buFont typeface="Arial" pitchFamily="34" charset="0"/>
              <a:buChar char="•"/>
            </a:pPr>
            <a:r>
              <a:rPr lang="es-MX" sz="3200" dirty="0" smtClean="0"/>
              <a:t>Langosta</a:t>
            </a:r>
          </a:p>
          <a:p>
            <a:pPr>
              <a:buFont typeface="Arial" pitchFamily="34" charset="0"/>
              <a:buChar char="•"/>
            </a:pPr>
            <a:r>
              <a:rPr lang="es-MX" sz="3200" dirty="0" smtClean="0"/>
              <a:t>Caracol</a:t>
            </a:r>
          </a:p>
          <a:p>
            <a:pPr>
              <a:buFont typeface="Arial" pitchFamily="34" charset="0"/>
              <a:buChar char="•"/>
            </a:pPr>
            <a:r>
              <a:rPr lang="es-MX" sz="3200" dirty="0" smtClean="0"/>
              <a:t>Ganado Bovino</a:t>
            </a:r>
          </a:p>
          <a:p>
            <a:pPr>
              <a:buFont typeface="Arial" pitchFamily="34" charset="0"/>
              <a:buChar char="•"/>
            </a:pPr>
            <a:r>
              <a:rPr lang="es-MX" sz="3200" dirty="0" smtClean="0"/>
              <a:t>Ganado Porcino</a:t>
            </a:r>
          </a:p>
          <a:p>
            <a:pPr>
              <a:buFont typeface="Arial" pitchFamily="34" charset="0"/>
              <a:buChar char="•"/>
            </a:pPr>
            <a:r>
              <a:rPr lang="es-MX" sz="3200" dirty="0" smtClean="0"/>
              <a:t>Ganado Caprino</a:t>
            </a:r>
          </a:p>
          <a:p>
            <a:pPr>
              <a:buFont typeface="Arial" pitchFamily="34" charset="0"/>
              <a:buChar char="•"/>
            </a:pPr>
            <a:r>
              <a:rPr lang="es-MX" sz="3200" dirty="0" smtClean="0"/>
              <a:t>Ganado Ovino</a:t>
            </a:r>
            <a:endParaRPr lang="es-MX" sz="3200" dirty="0"/>
          </a:p>
        </p:txBody>
      </p:sp>
      <p:pic>
        <p:nvPicPr>
          <p:cNvPr id="30722" name="Picture 2" descr="http://www.perulactea.com/wp-content/uploads/2009/10/ganado_simmental_mexico.jpg"/>
          <p:cNvPicPr>
            <a:picLocks noChangeAspect="1" noChangeArrowheads="1"/>
          </p:cNvPicPr>
          <p:nvPr/>
        </p:nvPicPr>
        <p:blipFill>
          <a:blip r:embed="rId2" cstate="print"/>
          <a:srcRect/>
          <a:stretch>
            <a:fillRect/>
          </a:stretch>
        </p:blipFill>
        <p:spPr bwMode="auto">
          <a:xfrm>
            <a:off x="7466012" y="1371600"/>
            <a:ext cx="4419600" cy="276225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_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C49096-DD46-499E-9793-C0046A11B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recursos naturales</Template>
  <TotalTime>0</TotalTime>
  <Words>495</Words>
  <Application>Microsoft Office PowerPoint</Application>
  <PresentationFormat>Personalizado</PresentationFormat>
  <Paragraphs>81</Paragraphs>
  <Slides>14</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Aharoni</vt:lpstr>
      <vt:lpstr>Arial</vt:lpstr>
      <vt:lpstr>Comicate</vt:lpstr>
      <vt:lpstr>Corbel</vt:lpstr>
      <vt:lpstr>Lucida Bright</vt:lpstr>
      <vt:lpstr>Wingdings</vt:lpstr>
      <vt:lpstr>Earthtones_16x9</vt:lpstr>
      <vt:lpstr>   Recursos    Naturales</vt:lpstr>
      <vt:lpstr>Recurso natural:</vt:lpstr>
      <vt:lpstr>Que son los recursos naturales?</vt:lpstr>
      <vt:lpstr>Clasificación de los recursos naturales</vt:lpstr>
      <vt:lpstr>Riquezas en México</vt:lpstr>
      <vt:lpstr>Tipos</vt:lpstr>
      <vt:lpstr>Beneficios</vt:lpstr>
      <vt:lpstr>         Flora</vt:lpstr>
      <vt:lpstr>       Fauna</vt:lpstr>
      <vt:lpstr>Recursos de la Superficie Terrestre </vt:lpstr>
      <vt:lpstr>Presentación de PowerPoint</vt:lpstr>
      <vt:lpstr>Desarrollo sustentable</vt:lpstr>
      <vt:lpstr>Conclusión</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2014-07-05T13:47:27Z</dcterms:created>
  <dcterms:modified xsi:type="dcterms:W3CDTF">2014-07-05T13:47:44Z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